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9" r:id="rId1"/>
  </p:sldMasterIdLst>
  <p:notesMasterIdLst>
    <p:notesMasterId r:id="rId70"/>
  </p:notesMasterIdLst>
  <p:sldIdLst>
    <p:sldId id="256" r:id="rId2"/>
    <p:sldId id="257" r:id="rId3"/>
    <p:sldId id="409" r:id="rId4"/>
    <p:sldId id="465" r:id="rId5"/>
    <p:sldId id="475" r:id="rId6"/>
    <p:sldId id="467" r:id="rId7"/>
    <p:sldId id="464" r:id="rId8"/>
    <p:sldId id="468" r:id="rId9"/>
    <p:sldId id="410" r:id="rId10"/>
    <p:sldId id="476" r:id="rId11"/>
    <p:sldId id="470" r:id="rId12"/>
    <p:sldId id="471" r:id="rId13"/>
    <p:sldId id="472" r:id="rId14"/>
    <p:sldId id="473" r:id="rId15"/>
    <p:sldId id="474" r:id="rId16"/>
    <p:sldId id="477" r:id="rId17"/>
    <p:sldId id="488" r:id="rId18"/>
    <p:sldId id="478" r:id="rId19"/>
    <p:sldId id="479" r:id="rId20"/>
    <p:sldId id="481" r:id="rId21"/>
    <p:sldId id="483" r:id="rId22"/>
    <p:sldId id="480" r:id="rId23"/>
    <p:sldId id="482" r:id="rId24"/>
    <p:sldId id="485" r:id="rId25"/>
    <p:sldId id="484" r:id="rId26"/>
    <p:sldId id="486" r:id="rId27"/>
    <p:sldId id="487" r:id="rId28"/>
    <p:sldId id="489" r:id="rId29"/>
    <p:sldId id="417" r:id="rId30"/>
    <p:sldId id="490" r:id="rId31"/>
    <p:sldId id="411" r:id="rId32"/>
    <p:sldId id="492" r:id="rId33"/>
    <p:sldId id="420" r:id="rId34"/>
    <p:sldId id="463" r:id="rId35"/>
    <p:sldId id="430" r:id="rId36"/>
    <p:sldId id="494" r:id="rId37"/>
    <p:sldId id="496" r:id="rId38"/>
    <p:sldId id="422" r:id="rId39"/>
    <p:sldId id="498" r:id="rId40"/>
    <p:sldId id="460" r:id="rId41"/>
    <p:sldId id="423" r:id="rId42"/>
    <p:sldId id="499" r:id="rId43"/>
    <p:sldId id="425" r:id="rId44"/>
    <p:sldId id="426" r:id="rId45"/>
    <p:sldId id="500" r:id="rId46"/>
    <p:sldId id="428" r:id="rId47"/>
    <p:sldId id="432" r:id="rId48"/>
    <p:sldId id="495" r:id="rId49"/>
    <p:sldId id="493" r:id="rId50"/>
    <p:sldId id="431" r:id="rId51"/>
    <p:sldId id="433" r:id="rId52"/>
    <p:sldId id="434" r:id="rId53"/>
    <p:sldId id="435" r:id="rId54"/>
    <p:sldId id="436" r:id="rId55"/>
    <p:sldId id="437" r:id="rId56"/>
    <p:sldId id="438" r:id="rId57"/>
    <p:sldId id="503" r:id="rId58"/>
    <p:sldId id="504" r:id="rId59"/>
    <p:sldId id="506" r:id="rId60"/>
    <p:sldId id="507" r:id="rId61"/>
    <p:sldId id="508" r:id="rId62"/>
    <p:sldId id="509" r:id="rId63"/>
    <p:sldId id="510" r:id="rId64"/>
    <p:sldId id="511" r:id="rId65"/>
    <p:sldId id="512" r:id="rId66"/>
    <p:sldId id="513" r:id="rId67"/>
    <p:sldId id="501" r:id="rId68"/>
    <p:sldId id="335" r:id="rId69"/>
  </p:sldIdLst>
  <p:sldSz cx="9144000" cy="6858000" type="screen4x3"/>
  <p:notesSz cx="6784975" cy="9856788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8" autoAdjust="0"/>
  </p:normalViewPr>
  <p:slideViewPr>
    <p:cSldViewPr>
      <p:cViewPr>
        <p:scale>
          <a:sx n="66" d="100"/>
          <a:sy n="66" d="100"/>
        </p:scale>
        <p:origin x="-1506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Set Baseline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12500999-32B4-449C-8B70-EF3B8AF31C70}">
      <dgm:prSet phldrT="[Text]"/>
      <dgm:spPr/>
      <dgm:t>
        <a:bodyPr/>
        <a:lstStyle/>
        <a:p>
          <a:r>
            <a:rPr lang="en-US" dirty="0" smtClean="0"/>
            <a:t>Introduction to Discovery Phase</a:t>
          </a:r>
          <a:endParaRPr lang="pt-BR" dirty="0"/>
        </a:p>
      </dgm:t>
    </dgm:pt>
    <dgm:pt modelId="{391B8A16-1E66-435F-9491-2F153A7B81AE}" type="parTrans" cxnId="{BA0615B3-2059-488B-AF95-EE75FEA28EFF}">
      <dgm:prSet/>
      <dgm:spPr/>
      <dgm:t>
        <a:bodyPr/>
        <a:lstStyle/>
        <a:p>
          <a:endParaRPr lang="pt-BR"/>
        </a:p>
      </dgm:t>
    </dgm:pt>
    <dgm:pt modelId="{2978C817-4776-4234-A4AE-8031C892E722}" type="sibTrans" cxnId="{BA0615B3-2059-488B-AF95-EE75FEA28EFF}">
      <dgm:prSet/>
      <dgm:spPr/>
      <dgm:t>
        <a:bodyPr/>
        <a:lstStyle/>
        <a:p>
          <a:endParaRPr lang="pt-BR"/>
        </a:p>
      </dgm:t>
    </dgm:pt>
    <dgm:pt modelId="{4BEC39AB-8B21-4AA8-B23A-7018BF66DC55}">
      <dgm:prSet/>
      <dgm:spPr/>
      <dgm:t>
        <a:bodyPr/>
        <a:lstStyle/>
        <a:p>
          <a:r>
            <a:rPr lang="en-US" dirty="0" smtClean="0"/>
            <a:t>Behavioral Analysis using use-case description</a:t>
          </a:r>
        </a:p>
      </dgm:t>
    </dgm:pt>
    <dgm:pt modelId="{3A21F18C-3837-4EEC-8391-7E8B7AF08BFB}" type="parTrans" cxnId="{9F74D412-888D-4E58-BBF9-B11C55C1A5BF}">
      <dgm:prSet/>
      <dgm:spPr/>
      <dgm:t>
        <a:bodyPr/>
        <a:lstStyle/>
        <a:p>
          <a:endParaRPr lang="pt-BR"/>
        </a:p>
      </dgm:t>
    </dgm:pt>
    <dgm:pt modelId="{5C8A4018-DAFE-4DCA-B24B-B15CC9C8DD62}" type="sibTrans" cxnId="{9F74D412-888D-4E58-BBF9-B11C55C1A5BF}">
      <dgm:prSet/>
      <dgm:spPr/>
      <dgm:t>
        <a:bodyPr/>
        <a:lstStyle/>
        <a:p>
          <a:endParaRPr lang="pt-BR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7F306051-0549-4F2D-BEDB-BA1E4BA39C73}" type="pres">
      <dgm:prSet presAssocID="{12500999-32B4-449C-8B70-EF3B8AF31C7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C794665-BFDC-485F-846F-DDEC532841B8}" type="pres">
      <dgm:prSet presAssocID="{2978C817-4776-4234-A4AE-8031C892E722}" presName="parTxOnlySpace" presStyleCnt="0"/>
      <dgm:spPr/>
    </dgm:pt>
    <dgm:pt modelId="{9C04B075-D58A-435B-A697-3F53BF4BE750}" type="pres">
      <dgm:prSet presAssocID="{4BEC39AB-8B21-4AA8-B23A-7018BF66DC5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1355280-D8BD-438D-B14B-AC455FD2F7C6}" type="presOf" srcId="{7BB0CA38-62DF-4E34-843A-066F2F62BB32}" destId="{6511D0D9-70DC-4339-96C4-DD33205F87C1}" srcOrd="0" destOrd="0" presId="urn:microsoft.com/office/officeart/2005/8/layout/chevron1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C8DCA64E-4F4F-460C-9B4B-F7BCEFF87E57}" type="presOf" srcId="{4BEC39AB-8B21-4AA8-B23A-7018BF66DC55}" destId="{9C04B075-D58A-435B-A697-3F53BF4BE750}" srcOrd="0" destOrd="0" presId="urn:microsoft.com/office/officeart/2005/8/layout/chevron1"/>
    <dgm:cxn modelId="{9F74D412-888D-4E58-BBF9-B11C55C1A5BF}" srcId="{4FC6A702-02D1-430A-B183-549BBDE246D0}" destId="{4BEC39AB-8B21-4AA8-B23A-7018BF66DC55}" srcOrd="2" destOrd="0" parTransId="{3A21F18C-3837-4EEC-8391-7E8B7AF08BFB}" sibTransId="{5C8A4018-DAFE-4DCA-B24B-B15CC9C8DD62}"/>
    <dgm:cxn modelId="{DBE58E06-F943-427F-BD0D-2BAC71386FAD}" type="presOf" srcId="{4FC6A702-02D1-430A-B183-549BBDE246D0}" destId="{0D6A4A81-FFA9-42C7-BBC3-BCCC51A3DCF2}" srcOrd="0" destOrd="0" presId="urn:microsoft.com/office/officeart/2005/8/layout/chevron1"/>
    <dgm:cxn modelId="{F527E655-F4B2-496D-B95A-4F517395F748}" type="presOf" srcId="{12500999-32B4-449C-8B70-EF3B8AF31C70}" destId="{7F306051-0549-4F2D-BEDB-BA1E4BA39C73}" srcOrd="0" destOrd="0" presId="urn:microsoft.com/office/officeart/2005/8/layout/chevron1"/>
    <dgm:cxn modelId="{BA0615B3-2059-488B-AF95-EE75FEA28EFF}" srcId="{4FC6A702-02D1-430A-B183-549BBDE246D0}" destId="{12500999-32B4-449C-8B70-EF3B8AF31C70}" srcOrd="1" destOrd="0" parTransId="{391B8A16-1E66-435F-9491-2F153A7B81AE}" sibTransId="{2978C817-4776-4234-A4AE-8031C892E722}"/>
    <dgm:cxn modelId="{F9F31607-CDFF-4FFD-901F-F2E1DCB4269F}" type="presParOf" srcId="{0D6A4A81-FFA9-42C7-BBC3-BCCC51A3DCF2}" destId="{6511D0D9-70DC-4339-96C4-DD33205F87C1}" srcOrd="0" destOrd="0" presId="urn:microsoft.com/office/officeart/2005/8/layout/chevron1"/>
    <dgm:cxn modelId="{FADE106A-9520-49A4-BD50-611F64DF2B2D}" type="presParOf" srcId="{0D6A4A81-FFA9-42C7-BBC3-BCCC51A3DCF2}" destId="{8BCAF072-4FAF-449F-8C53-78518D76B592}" srcOrd="1" destOrd="0" presId="urn:microsoft.com/office/officeart/2005/8/layout/chevron1"/>
    <dgm:cxn modelId="{3BED3B9B-DB4B-4C6B-8CD6-328E0F0D7CE9}" type="presParOf" srcId="{0D6A4A81-FFA9-42C7-BBC3-BCCC51A3DCF2}" destId="{7F306051-0549-4F2D-BEDB-BA1E4BA39C73}" srcOrd="2" destOrd="0" presId="urn:microsoft.com/office/officeart/2005/8/layout/chevron1"/>
    <dgm:cxn modelId="{3EF32C05-70B8-4F5B-B2B7-3A143763849D}" type="presParOf" srcId="{0D6A4A81-FFA9-42C7-BBC3-BCCC51A3DCF2}" destId="{CC794665-BFDC-485F-846F-DDEC532841B8}" srcOrd="3" destOrd="0" presId="urn:microsoft.com/office/officeart/2005/8/layout/chevron1"/>
    <dgm:cxn modelId="{D5100304-FCFD-4DB8-BA8F-8F475091031D}" type="presParOf" srcId="{0D6A4A81-FFA9-42C7-BBC3-BCCC51A3DCF2}" destId="{9C04B075-D58A-435B-A697-3F53BF4BE7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/>
      <dgm:t>
        <a:bodyPr/>
        <a:lstStyle/>
        <a:p>
          <a:r>
            <a:rPr lang="en-US" dirty="0" smtClean="0"/>
            <a:t>Set Baseline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12500999-32B4-449C-8B70-EF3B8AF31C70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Introduction to Discovery Phase</a:t>
          </a:r>
          <a:endParaRPr lang="pt-BR" dirty="0"/>
        </a:p>
      </dgm:t>
    </dgm:pt>
    <dgm:pt modelId="{391B8A16-1E66-435F-9491-2F153A7B81AE}" type="parTrans" cxnId="{BA0615B3-2059-488B-AF95-EE75FEA28EFF}">
      <dgm:prSet/>
      <dgm:spPr/>
      <dgm:t>
        <a:bodyPr/>
        <a:lstStyle/>
        <a:p>
          <a:endParaRPr lang="pt-BR"/>
        </a:p>
      </dgm:t>
    </dgm:pt>
    <dgm:pt modelId="{2978C817-4776-4234-A4AE-8031C892E722}" type="sibTrans" cxnId="{BA0615B3-2059-488B-AF95-EE75FEA28EFF}">
      <dgm:prSet/>
      <dgm:spPr/>
      <dgm:t>
        <a:bodyPr/>
        <a:lstStyle/>
        <a:p>
          <a:endParaRPr lang="pt-BR"/>
        </a:p>
      </dgm:t>
    </dgm:pt>
    <dgm:pt modelId="{4BEC39AB-8B21-4AA8-B23A-7018BF66DC55}">
      <dgm:prSet/>
      <dgm:spPr/>
      <dgm:t>
        <a:bodyPr/>
        <a:lstStyle/>
        <a:p>
          <a:r>
            <a:rPr lang="en-US" dirty="0" smtClean="0"/>
            <a:t>Behavioral Analysis using use-case description</a:t>
          </a:r>
        </a:p>
      </dgm:t>
    </dgm:pt>
    <dgm:pt modelId="{3A21F18C-3837-4EEC-8391-7E8B7AF08BFB}" type="parTrans" cxnId="{9F74D412-888D-4E58-BBF9-B11C55C1A5BF}">
      <dgm:prSet/>
      <dgm:spPr/>
      <dgm:t>
        <a:bodyPr/>
        <a:lstStyle/>
        <a:p>
          <a:endParaRPr lang="pt-BR"/>
        </a:p>
      </dgm:t>
    </dgm:pt>
    <dgm:pt modelId="{5C8A4018-DAFE-4DCA-B24B-B15CC9C8DD62}" type="sibTrans" cxnId="{9F74D412-888D-4E58-BBF9-B11C55C1A5BF}">
      <dgm:prSet/>
      <dgm:spPr/>
      <dgm:t>
        <a:bodyPr/>
        <a:lstStyle/>
        <a:p>
          <a:endParaRPr lang="pt-BR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7F306051-0549-4F2D-BEDB-BA1E4BA39C73}" type="pres">
      <dgm:prSet presAssocID="{12500999-32B4-449C-8B70-EF3B8AF31C7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C794665-BFDC-485F-846F-DDEC532841B8}" type="pres">
      <dgm:prSet presAssocID="{2978C817-4776-4234-A4AE-8031C892E722}" presName="parTxOnlySpace" presStyleCnt="0"/>
      <dgm:spPr/>
    </dgm:pt>
    <dgm:pt modelId="{9C04B075-D58A-435B-A697-3F53BF4BE750}" type="pres">
      <dgm:prSet presAssocID="{4BEC39AB-8B21-4AA8-B23A-7018BF66DC5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BCAF625-801C-4415-8F9F-AA2C93842078}" type="presOf" srcId="{7BB0CA38-62DF-4E34-843A-066F2F62BB32}" destId="{6511D0D9-70DC-4339-96C4-DD33205F87C1}" srcOrd="0" destOrd="0" presId="urn:microsoft.com/office/officeart/2005/8/layout/chevron1"/>
    <dgm:cxn modelId="{BA0615B3-2059-488B-AF95-EE75FEA28EFF}" srcId="{4FC6A702-02D1-430A-B183-549BBDE246D0}" destId="{12500999-32B4-449C-8B70-EF3B8AF31C70}" srcOrd="1" destOrd="0" parTransId="{391B8A16-1E66-435F-9491-2F153A7B81AE}" sibTransId="{2978C817-4776-4234-A4AE-8031C892E722}"/>
    <dgm:cxn modelId="{F23D36E5-B82D-4EC6-B658-210000B21EDE}" type="presOf" srcId="{12500999-32B4-449C-8B70-EF3B8AF31C70}" destId="{7F306051-0549-4F2D-BEDB-BA1E4BA39C73}" srcOrd="0" destOrd="0" presId="urn:microsoft.com/office/officeart/2005/8/layout/chevron1"/>
    <dgm:cxn modelId="{144555AA-EC23-4429-A344-46703EE577DC}" type="presOf" srcId="{4FC6A702-02D1-430A-B183-549BBDE246D0}" destId="{0D6A4A81-FFA9-42C7-BBC3-BCCC51A3DCF2}" srcOrd="0" destOrd="0" presId="urn:microsoft.com/office/officeart/2005/8/layout/chevron1"/>
    <dgm:cxn modelId="{9F74D412-888D-4E58-BBF9-B11C55C1A5BF}" srcId="{4FC6A702-02D1-430A-B183-549BBDE246D0}" destId="{4BEC39AB-8B21-4AA8-B23A-7018BF66DC55}" srcOrd="2" destOrd="0" parTransId="{3A21F18C-3837-4EEC-8391-7E8B7AF08BFB}" sibTransId="{5C8A4018-DAFE-4DCA-B24B-B15CC9C8DD62}"/>
    <dgm:cxn modelId="{7AC29F8B-52B0-43CA-88CB-E124DA8E9610}" type="presOf" srcId="{4BEC39AB-8B21-4AA8-B23A-7018BF66DC55}" destId="{9C04B075-D58A-435B-A697-3F53BF4BE750}" srcOrd="0" destOrd="0" presId="urn:microsoft.com/office/officeart/2005/8/layout/chevron1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F4A575F6-55F6-4424-B06D-CA06121AEFC7}" type="presParOf" srcId="{0D6A4A81-FFA9-42C7-BBC3-BCCC51A3DCF2}" destId="{6511D0D9-70DC-4339-96C4-DD33205F87C1}" srcOrd="0" destOrd="0" presId="urn:microsoft.com/office/officeart/2005/8/layout/chevron1"/>
    <dgm:cxn modelId="{148B10B5-D83B-45F5-BFCD-B58C245D3966}" type="presParOf" srcId="{0D6A4A81-FFA9-42C7-BBC3-BCCC51A3DCF2}" destId="{8BCAF072-4FAF-449F-8C53-78518D76B592}" srcOrd="1" destOrd="0" presId="urn:microsoft.com/office/officeart/2005/8/layout/chevron1"/>
    <dgm:cxn modelId="{82F46787-7883-4A72-95D3-7B16384B1D96}" type="presParOf" srcId="{0D6A4A81-FFA9-42C7-BBC3-BCCC51A3DCF2}" destId="{7F306051-0549-4F2D-BEDB-BA1E4BA39C73}" srcOrd="2" destOrd="0" presId="urn:microsoft.com/office/officeart/2005/8/layout/chevron1"/>
    <dgm:cxn modelId="{16FD3178-1A82-4829-A738-0611B8D1CCFA}" type="presParOf" srcId="{0D6A4A81-FFA9-42C7-BBC3-BCCC51A3DCF2}" destId="{CC794665-BFDC-485F-846F-DDEC532841B8}" srcOrd="3" destOrd="0" presId="urn:microsoft.com/office/officeart/2005/8/layout/chevron1"/>
    <dgm:cxn modelId="{5F30501F-C278-4DBC-B8A2-0AA9709E5FA3}" type="presParOf" srcId="{0D6A4A81-FFA9-42C7-BBC3-BCCC51A3DCF2}" destId="{9C04B075-D58A-435B-A697-3F53BF4BE7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C6A702-02D1-430A-B183-549BBDE246D0}" type="doc">
      <dgm:prSet loTypeId="urn:microsoft.com/office/officeart/2005/8/layout/chevron1" loCatId="process" qsTypeId="urn:microsoft.com/office/officeart/2005/8/quickstyle/simple4" qsCatId="simple" csTypeId="urn:microsoft.com/office/officeart/2005/8/colors/accent1_2#20" csCatId="accent1" phldr="1"/>
      <dgm:spPr/>
    </dgm:pt>
    <dgm:pt modelId="{7BB0CA38-62DF-4E34-843A-066F2F62BB32}">
      <dgm:prSet phldrT="[Text]"/>
      <dgm:spPr/>
      <dgm:t>
        <a:bodyPr/>
        <a:lstStyle/>
        <a:p>
          <a:r>
            <a:rPr lang="en-US" dirty="0" smtClean="0"/>
            <a:t>Set Baseline</a:t>
          </a:r>
          <a:endParaRPr lang="pt-BR" dirty="0"/>
        </a:p>
      </dgm:t>
    </dgm:pt>
    <dgm:pt modelId="{6E393243-8E06-4B67-A1AC-C3E1431E8B1A}" type="parTrans" cxnId="{06385DBF-E34E-4898-927D-31AC8E5A2FA2}">
      <dgm:prSet/>
      <dgm:spPr/>
      <dgm:t>
        <a:bodyPr/>
        <a:lstStyle/>
        <a:p>
          <a:endParaRPr lang="pt-BR"/>
        </a:p>
      </dgm:t>
    </dgm:pt>
    <dgm:pt modelId="{2CD3CE61-1499-4B19-80CA-06755C189535}" type="sibTrans" cxnId="{06385DBF-E34E-4898-927D-31AC8E5A2FA2}">
      <dgm:prSet/>
      <dgm:spPr/>
      <dgm:t>
        <a:bodyPr/>
        <a:lstStyle/>
        <a:p>
          <a:endParaRPr lang="pt-BR"/>
        </a:p>
      </dgm:t>
    </dgm:pt>
    <dgm:pt modelId="{12500999-32B4-449C-8B70-EF3B8AF31C70}">
      <dgm:prSet phldrT="[Text]"/>
      <dgm:spPr/>
      <dgm:t>
        <a:bodyPr/>
        <a:lstStyle/>
        <a:p>
          <a:r>
            <a:rPr lang="en-US" dirty="0" smtClean="0"/>
            <a:t>Introduction to Discovery Phase</a:t>
          </a:r>
          <a:endParaRPr lang="pt-BR" dirty="0"/>
        </a:p>
      </dgm:t>
    </dgm:pt>
    <dgm:pt modelId="{391B8A16-1E66-435F-9491-2F153A7B81AE}" type="parTrans" cxnId="{BA0615B3-2059-488B-AF95-EE75FEA28EFF}">
      <dgm:prSet/>
      <dgm:spPr/>
      <dgm:t>
        <a:bodyPr/>
        <a:lstStyle/>
        <a:p>
          <a:endParaRPr lang="pt-BR"/>
        </a:p>
      </dgm:t>
    </dgm:pt>
    <dgm:pt modelId="{2978C817-4776-4234-A4AE-8031C892E722}" type="sibTrans" cxnId="{BA0615B3-2059-488B-AF95-EE75FEA28EFF}">
      <dgm:prSet/>
      <dgm:spPr/>
      <dgm:t>
        <a:bodyPr/>
        <a:lstStyle/>
        <a:p>
          <a:endParaRPr lang="pt-BR"/>
        </a:p>
      </dgm:t>
    </dgm:pt>
    <dgm:pt modelId="{4BEC39AB-8B21-4AA8-B23A-7018BF66DC55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Behavioral Analysis using use-case description</a:t>
          </a:r>
        </a:p>
      </dgm:t>
    </dgm:pt>
    <dgm:pt modelId="{3A21F18C-3837-4EEC-8391-7E8B7AF08BFB}" type="parTrans" cxnId="{9F74D412-888D-4E58-BBF9-B11C55C1A5BF}">
      <dgm:prSet/>
      <dgm:spPr/>
      <dgm:t>
        <a:bodyPr/>
        <a:lstStyle/>
        <a:p>
          <a:endParaRPr lang="pt-BR"/>
        </a:p>
      </dgm:t>
    </dgm:pt>
    <dgm:pt modelId="{5C8A4018-DAFE-4DCA-B24B-B15CC9C8DD62}" type="sibTrans" cxnId="{9F74D412-888D-4E58-BBF9-B11C55C1A5BF}">
      <dgm:prSet/>
      <dgm:spPr/>
      <dgm:t>
        <a:bodyPr/>
        <a:lstStyle/>
        <a:p>
          <a:endParaRPr lang="pt-BR"/>
        </a:p>
      </dgm:t>
    </dgm:pt>
    <dgm:pt modelId="{0D6A4A81-FFA9-42C7-BBC3-BCCC51A3DCF2}" type="pres">
      <dgm:prSet presAssocID="{4FC6A702-02D1-430A-B183-549BBDE246D0}" presName="Name0" presStyleCnt="0">
        <dgm:presLayoutVars>
          <dgm:dir/>
          <dgm:animLvl val="lvl"/>
          <dgm:resizeHandles val="exact"/>
        </dgm:presLayoutVars>
      </dgm:prSet>
      <dgm:spPr/>
    </dgm:pt>
    <dgm:pt modelId="{6511D0D9-70DC-4339-96C4-DD33205F87C1}" type="pres">
      <dgm:prSet presAssocID="{7BB0CA38-62DF-4E34-843A-066F2F62BB3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CAF072-4FAF-449F-8C53-78518D76B592}" type="pres">
      <dgm:prSet presAssocID="{2CD3CE61-1499-4B19-80CA-06755C189535}" presName="parTxOnlySpace" presStyleCnt="0"/>
      <dgm:spPr/>
    </dgm:pt>
    <dgm:pt modelId="{7F306051-0549-4F2D-BEDB-BA1E4BA39C73}" type="pres">
      <dgm:prSet presAssocID="{12500999-32B4-449C-8B70-EF3B8AF31C7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C794665-BFDC-485F-846F-DDEC532841B8}" type="pres">
      <dgm:prSet presAssocID="{2978C817-4776-4234-A4AE-8031C892E722}" presName="parTxOnlySpace" presStyleCnt="0"/>
      <dgm:spPr/>
    </dgm:pt>
    <dgm:pt modelId="{9C04B075-D58A-435B-A697-3F53BF4BE750}" type="pres">
      <dgm:prSet presAssocID="{4BEC39AB-8B21-4AA8-B23A-7018BF66DC5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A0615B3-2059-488B-AF95-EE75FEA28EFF}" srcId="{4FC6A702-02D1-430A-B183-549BBDE246D0}" destId="{12500999-32B4-449C-8B70-EF3B8AF31C70}" srcOrd="1" destOrd="0" parTransId="{391B8A16-1E66-435F-9491-2F153A7B81AE}" sibTransId="{2978C817-4776-4234-A4AE-8031C892E722}"/>
    <dgm:cxn modelId="{0EBE3534-3735-41A2-AC59-D151A4BC9EDF}" type="presOf" srcId="{4BEC39AB-8B21-4AA8-B23A-7018BF66DC55}" destId="{9C04B075-D58A-435B-A697-3F53BF4BE750}" srcOrd="0" destOrd="0" presId="urn:microsoft.com/office/officeart/2005/8/layout/chevron1"/>
    <dgm:cxn modelId="{589F6F50-509B-4008-8F63-6F9B65D1B023}" type="presOf" srcId="{7BB0CA38-62DF-4E34-843A-066F2F62BB32}" destId="{6511D0D9-70DC-4339-96C4-DD33205F87C1}" srcOrd="0" destOrd="0" presId="urn:microsoft.com/office/officeart/2005/8/layout/chevron1"/>
    <dgm:cxn modelId="{0A15B4F5-7565-46E9-8760-D97805C0A75C}" type="presOf" srcId="{4FC6A702-02D1-430A-B183-549BBDE246D0}" destId="{0D6A4A81-FFA9-42C7-BBC3-BCCC51A3DCF2}" srcOrd="0" destOrd="0" presId="urn:microsoft.com/office/officeart/2005/8/layout/chevron1"/>
    <dgm:cxn modelId="{19432657-1FAA-45EC-8BF5-4707ABE715A3}" type="presOf" srcId="{12500999-32B4-449C-8B70-EF3B8AF31C70}" destId="{7F306051-0549-4F2D-BEDB-BA1E4BA39C73}" srcOrd="0" destOrd="0" presId="urn:microsoft.com/office/officeart/2005/8/layout/chevron1"/>
    <dgm:cxn modelId="{9F74D412-888D-4E58-BBF9-B11C55C1A5BF}" srcId="{4FC6A702-02D1-430A-B183-549BBDE246D0}" destId="{4BEC39AB-8B21-4AA8-B23A-7018BF66DC55}" srcOrd="2" destOrd="0" parTransId="{3A21F18C-3837-4EEC-8391-7E8B7AF08BFB}" sibTransId="{5C8A4018-DAFE-4DCA-B24B-B15CC9C8DD62}"/>
    <dgm:cxn modelId="{06385DBF-E34E-4898-927D-31AC8E5A2FA2}" srcId="{4FC6A702-02D1-430A-B183-549BBDE246D0}" destId="{7BB0CA38-62DF-4E34-843A-066F2F62BB32}" srcOrd="0" destOrd="0" parTransId="{6E393243-8E06-4B67-A1AC-C3E1431E8B1A}" sibTransId="{2CD3CE61-1499-4B19-80CA-06755C189535}"/>
    <dgm:cxn modelId="{CECE0408-A25F-4E5A-BAF9-FA5A73817F0A}" type="presParOf" srcId="{0D6A4A81-FFA9-42C7-BBC3-BCCC51A3DCF2}" destId="{6511D0D9-70DC-4339-96C4-DD33205F87C1}" srcOrd="0" destOrd="0" presId="urn:microsoft.com/office/officeart/2005/8/layout/chevron1"/>
    <dgm:cxn modelId="{8B1D58CD-0579-408C-816E-28569494ED5E}" type="presParOf" srcId="{0D6A4A81-FFA9-42C7-BBC3-BCCC51A3DCF2}" destId="{8BCAF072-4FAF-449F-8C53-78518D76B592}" srcOrd="1" destOrd="0" presId="urn:microsoft.com/office/officeart/2005/8/layout/chevron1"/>
    <dgm:cxn modelId="{D59F887D-EA93-449B-9A79-1CC4E719D9FC}" type="presParOf" srcId="{0D6A4A81-FFA9-42C7-BBC3-BCCC51A3DCF2}" destId="{7F306051-0549-4F2D-BEDB-BA1E4BA39C73}" srcOrd="2" destOrd="0" presId="urn:microsoft.com/office/officeart/2005/8/layout/chevron1"/>
    <dgm:cxn modelId="{03DB298C-4E13-415E-94CC-707851297AB5}" type="presParOf" srcId="{0D6A4A81-FFA9-42C7-BBC3-BCCC51A3DCF2}" destId="{CC794665-BFDC-485F-846F-DDEC532841B8}" srcOrd="3" destOrd="0" presId="urn:microsoft.com/office/officeart/2005/8/layout/chevron1"/>
    <dgm:cxn modelId="{C87E9633-C5CA-4C91-A398-6038CF40C927}" type="presParOf" srcId="{0D6A4A81-FFA9-42C7-BBC3-BCCC51A3DCF2}" destId="{9C04B075-D58A-435B-A697-3F53BF4BE7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2589" y="587598"/>
          <a:ext cx="3155007" cy="1262002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Set Baseline</a:t>
          </a:r>
          <a:endParaRPr lang="pt-BR" sz="2100" kern="1200" dirty="0"/>
        </a:p>
      </dsp:txBody>
      <dsp:txXfrm>
        <a:off x="633590" y="587598"/>
        <a:ext cx="1893005" cy="1262002"/>
      </dsp:txXfrm>
    </dsp:sp>
    <dsp:sp modelId="{7F306051-0549-4F2D-BEDB-BA1E4BA39C73}">
      <dsp:nvSpPr>
        <dsp:cNvPr id="0" name=""/>
        <dsp:cNvSpPr/>
      </dsp:nvSpPr>
      <dsp:spPr>
        <a:xfrm>
          <a:off x="2842096" y="587598"/>
          <a:ext cx="3155007" cy="12620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Introduction to Discovery Phase</a:t>
          </a:r>
          <a:endParaRPr lang="pt-BR" sz="2100" kern="1200" dirty="0"/>
        </a:p>
      </dsp:txBody>
      <dsp:txXfrm>
        <a:off x="3473097" y="587598"/>
        <a:ext cx="1893005" cy="1262002"/>
      </dsp:txXfrm>
    </dsp:sp>
    <dsp:sp modelId="{9C04B075-D58A-435B-A697-3F53BF4BE750}">
      <dsp:nvSpPr>
        <dsp:cNvPr id="0" name=""/>
        <dsp:cNvSpPr/>
      </dsp:nvSpPr>
      <dsp:spPr>
        <a:xfrm>
          <a:off x="5681602" y="587598"/>
          <a:ext cx="3155007" cy="12620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Behavioral Analysis using use-case description</a:t>
          </a:r>
        </a:p>
      </dsp:txBody>
      <dsp:txXfrm>
        <a:off x="6312603" y="587598"/>
        <a:ext cx="1893005" cy="1262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2589" y="587598"/>
          <a:ext cx="3155007" cy="12620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Set Baseline</a:t>
          </a:r>
          <a:endParaRPr lang="pt-BR" sz="2100" kern="1200" dirty="0"/>
        </a:p>
      </dsp:txBody>
      <dsp:txXfrm>
        <a:off x="633590" y="587598"/>
        <a:ext cx="1893005" cy="1262002"/>
      </dsp:txXfrm>
    </dsp:sp>
    <dsp:sp modelId="{7F306051-0549-4F2D-BEDB-BA1E4BA39C73}">
      <dsp:nvSpPr>
        <dsp:cNvPr id="0" name=""/>
        <dsp:cNvSpPr/>
      </dsp:nvSpPr>
      <dsp:spPr>
        <a:xfrm>
          <a:off x="2842096" y="587598"/>
          <a:ext cx="3155007" cy="1262002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Introduction to Discovery Phase</a:t>
          </a:r>
          <a:endParaRPr lang="pt-BR" sz="2100" kern="1200" dirty="0"/>
        </a:p>
      </dsp:txBody>
      <dsp:txXfrm>
        <a:off x="3473097" y="587598"/>
        <a:ext cx="1893005" cy="1262002"/>
      </dsp:txXfrm>
    </dsp:sp>
    <dsp:sp modelId="{9C04B075-D58A-435B-A697-3F53BF4BE750}">
      <dsp:nvSpPr>
        <dsp:cNvPr id="0" name=""/>
        <dsp:cNvSpPr/>
      </dsp:nvSpPr>
      <dsp:spPr>
        <a:xfrm>
          <a:off x="5681602" y="587598"/>
          <a:ext cx="3155007" cy="12620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Behavioral Analysis using use-case description</a:t>
          </a:r>
        </a:p>
      </dsp:txBody>
      <dsp:txXfrm>
        <a:off x="6312603" y="587598"/>
        <a:ext cx="1893005" cy="1262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1D0D9-70DC-4339-96C4-DD33205F87C1}">
      <dsp:nvSpPr>
        <dsp:cNvPr id="0" name=""/>
        <dsp:cNvSpPr/>
      </dsp:nvSpPr>
      <dsp:spPr>
        <a:xfrm>
          <a:off x="2589" y="587598"/>
          <a:ext cx="3155007" cy="12620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Set Baseline</a:t>
          </a:r>
          <a:endParaRPr lang="pt-BR" sz="2100" kern="1200" dirty="0"/>
        </a:p>
      </dsp:txBody>
      <dsp:txXfrm>
        <a:off x="633590" y="587598"/>
        <a:ext cx="1893005" cy="1262002"/>
      </dsp:txXfrm>
    </dsp:sp>
    <dsp:sp modelId="{7F306051-0549-4F2D-BEDB-BA1E4BA39C73}">
      <dsp:nvSpPr>
        <dsp:cNvPr id="0" name=""/>
        <dsp:cNvSpPr/>
      </dsp:nvSpPr>
      <dsp:spPr>
        <a:xfrm>
          <a:off x="2842096" y="587598"/>
          <a:ext cx="3155007" cy="12620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Introduction to Discovery Phase</a:t>
          </a:r>
          <a:endParaRPr lang="pt-BR" sz="2100" kern="1200" dirty="0"/>
        </a:p>
      </dsp:txBody>
      <dsp:txXfrm>
        <a:off x="3473097" y="587598"/>
        <a:ext cx="1893005" cy="1262002"/>
      </dsp:txXfrm>
    </dsp:sp>
    <dsp:sp modelId="{9C04B075-D58A-435B-A697-3F53BF4BE750}">
      <dsp:nvSpPr>
        <dsp:cNvPr id="0" name=""/>
        <dsp:cNvSpPr/>
      </dsp:nvSpPr>
      <dsp:spPr>
        <a:xfrm>
          <a:off x="5681602" y="587598"/>
          <a:ext cx="3155007" cy="1262002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Behavioral Analysis using use-case description</a:t>
          </a:r>
        </a:p>
      </dsp:txBody>
      <dsp:txXfrm>
        <a:off x="6312603" y="587598"/>
        <a:ext cx="1893005" cy="1262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0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3338" y="0"/>
            <a:ext cx="29400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AAB5C97-786E-495D-83F3-957A93478A1B}" type="datetimeFigureOut">
              <a:rPr lang="pt-BR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7863" y="4681538"/>
            <a:ext cx="5429250" cy="443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400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3338" y="9361488"/>
            <a:ext cx="29400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1CB65F4-0C40-4AA4-A8D3-5C5E8F185BD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837064-3C97-441A-ABF7-14501C2F866B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93B25-6189-430D-89E0-42824654C422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267544-1BA2-4163-B1E8-41EC2DFC3D6C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76DB09-5ED8-4F75-BED9-546AA97E4BE1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34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36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37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Use-Case Writing Guidelines Put into MS Word pg 109-110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The trick to keeping things simple is to handle variations in a separate area of the document rather than in one all-encompassing section.</a:t>
            </a:r>
          </a:p>
          <a:p>
            <a:pPr eaLnBrk="1" hangingPunct="1"/>
            <a:r>
              <a:rPr lang="en-US" smtClean="0"/>
              <a:t>First, you document a normal, typical interaction in a section called “Basic Flow”.</a:t>
            </a:r>
          </a:p>
          <a:p>
            <a:pPr eaLnBrk="1" hangingPunct="1"/>
            <a:r>
              <a:rPr lang="en-US" smtClean="0"/>
              <a:t>Next, you describe alternative success scenarios in an “Alternate Flows” section.</a:t>
            </a:r>
          </a:p>
          <a:p>
            <a:pPr eaLnBrk="1" hangingPunct="1"/>
            <a:r>
              <a:rPr lang="en-US" smtClean="0"/>
              <a:t>Finally, you describe error handling in an “Exceptional Flows” section.</a:t>
            </a:r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A32E30F-66F4-4347-9CF9-70F0F659D990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39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17938B-FE4A-47AE-A59B-D6CB7BFCE4C7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17938B-FE4A-47AE-A59B-D6CB7BFCE4C7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2AD496D-7402-430D-B24F-2440BB49C8C0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E4FA2E-EFB2-4BA6-A9B0-06805DF996AD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BE64B2-85D8-4BBD-83A7-493DB0149A55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BCCB1FA-4A7F-46D6-B102-8F373BB4DEDD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A32E30F-66F4-4347-9CF9-70F0F659D990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Use-Case Description Template Pg 106 to 108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At the end of Initiation phase, system use cases have been identified in BRD.</a:t>
            </a:r>
          </a:p>
          <a:p>
            <a:pPr eaLnBrk="1" hangingPunct="1"/>
            <a:r>
              <a:rPr lang="en-US" smtClean="0"/>
              <a:t>The BRD was baselined for the Discovery phase.</a:t>
            </a:r>
          </a:p>
          <a:p>
            <a:pPr eaLnBrk="1" hangingPunct="1"/>
            <a:r>
              <a:rPr lang="en-US" smtClean="0"/>
              <a:t>By baselining the BRD, you ensured that you have a reference point to go back to.</a:t>
            </a:r>
          </a:p>
          <a:p>
            <a:pPr eaLnBrk="1" hangingPunct="1"/>
            <a:r>
              <a:rPr lang="en-US" smtClean="0"/>
              <a:t>Updates on the BRD during the Discovery phase are made on a new working version.</a:t>
            </a:r>
          </a:p>
          <a:p>
            <a:pPr eaLnBrk="1" hangingPunct="1"/>
            <a:endParaRPr lang="en-US" smtClean="0"/>
          </a:p>
          <a:p>
            <a:pPr eaLnBrk="1" hangingPunct="1"/>
            <a:endParaRPr lang="pt-BR" altLang="zh-C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8FE7F84-11F9-4F8A-8BCF-9C456FF47630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CB65F4-0C40-4AA4-A8D3-5C5E8F185BDE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537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4798D04-5F6C-4342-8CF8-33E39EDCCF68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7EAED5-A8D3-4291-BCC8-E9F630A358D9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2F6E6D1-9192-426C-89E0-FA8D38A427E1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5E0FB37-272C-4634-B765-3D1912383FF2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 iterative processes, analysis continues throughout the lifecycle; in waterfall processes, it is completed in this phase.</a:t>
            </a:r>
          </a:p>
          <a:p>
            <a:pPr eaLnBrk="1" hangingPunct="1"/>
            <a:r>
              <a:rPr lang="en-US" dirty="0" smtClean="0"/>
              <a:t>Please note that on an iterative project this phase may include a number of cycles, or iterations, in which case the above steps are repeated for each iteration or cycle within the phase.</a:t>
            </a:r>
          </a:p>
          <a:p>
            <a:pPr eaLnBrk="1" hangingPunct="1"/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CB65F4-0C40-4AA4-A8D3-5C5E8F185BDE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291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A2A44B-6949-4EA6-B878-67CEFE123981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E326569-FA29-488C-AF04-791D923BC79D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58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59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endParaRPr lang="en-US" dirty="0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60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61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62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63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64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65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57FAA7-4972-4EBC-840D-4DCB4BF08636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43338" y="9361488"/>
            <a:ext cx="2940050" cy="493712"/>
          </a:xfrm>
          <a:prstGeom prst="rect">
            <a:avLst/>
          </a:prstGeom>
          <a:noFill/>
        </p:spPr>
        <p:txBody>
          <a:bodyPr anchor="b"/>
          <a:lstStyle/>
          <a:p>
            <a:pPr algn="r"/>
            <a:fld id="{18D1B6AA-55FD-44DA-9FEE-968A530FCF0C}" type="slidenum">
              <a:rPr lang="zh-CN" altLang="pt-BR" sz="1200">
                <a:latin typeface="Calibri" pitchFamily="34" charset="0"/>
              </a:rPr>
              <a:pPr algn="r"/>
              <a:t>66</a:t>
            </a:fld>
            <a:endParaRPr lang="pt-BR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FE3D33A-06A1-4B23-93F1-BCF4A68779EE}" type="slidenum">
              <a:rPr lang="zh-CN" altLang="pt-BR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pt-BR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A4DD5D-D107-4655-B6A0-4DC36C1B9639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93B25-6189-430D-89E0-42824654C422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ED45AB-D541-49F6-AC3F-981D023F3FB5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93B25-6189-430D-89E0-42824654C422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1A5179-522F-4AB3-B179-25BED1E1D0A6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807DD2B-BCD3-4F9E-AC57-0DC369A91681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7F4EC2-3497-4CD7-B517-8DF957CF72A8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2F8B21-0590-4390-81A5-18F9A0E4C3C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F1141A-16B9-47F6-857C-A8681526A498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EA5FCA-5D15-4F27-B4E6-70121058D7E0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82F1EF-1B1D-4DB2-ADC8-C45E343E99B1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6579EC-1FCA-4F90-9FE2-C93B88966A86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E0E038-C89B-4E0F-ABAA-5D1F8D7F5A95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BF7827-4415-47F6-80C5-DBE7E44FE1AC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BC3196-EBEE-4CC0-972A-C622D695748A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D97CA-6E6D-4F14-9346-75D89E395814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54A974-4412-40E0-B466-BBADE0573531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2B8AE1-F561-4054-836C-7E2C876810AD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212114-7C7B-4893-BAD7-F43AFB7CE5E6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0AB021-DDDA-4521-BBDC-94395E859E4F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48F294-1610-4D07-8E75-9B5B9A7DA5CC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89DBC2-684C-4D21-B0A6-576A5D3BE0A4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140CAF-294D-42AD-9D06-AC46FA7FC7BC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96500-0D28-4A17-A562-CEAD7C87B84F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48EB56-FAA6-42BA-91EA-FAF08C0DAE5A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34AB6EB-9A82-4C2A-BEE8-A19D7257114F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01BE6D1-58F3-47C0-BAD4-A4E027D668D8}" type="datetime1">
              <a:rPr lang="pt-BR" smtClean="0"/>
              <a:pPr>
                <a:defRPr/>
              </a:pPr>
              <a:t>15/01/2019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t-BR" smtClean="0"/>
              <a:t>IS2102 Requirements Analysis and Design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200" y="6324600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7A5EA2C-8E75-4F9C-8DC0-D1B3C66CCAC6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dirty="0" smtClean="0"/>
              <a:t>Lecture4 Part2</a:t>
            </a:r>
            <a:br>
              <a:rPr lang="en-US" sz="6000" dirty="0" smtClean="0"/>
            </a:br>
            <a:r>
              <a:rPr lang="en-US" sz="6000" dirty="0" smtClean="0"/>
              <a:t>Discovery Phase I</a:t>
            </a:r>
            <a:endParaRPr lang="pt-BR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Reading: Main text, Chp6; Sup text, </a:t>
            </a:r>
            <a:r>
              <a:rPr lang="en-US" b="1" dirty="0" err="1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Chp</a:t>
            </a:r>
            <a:r>
              <a:rPr lang="en-US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6</a:t>
            </a:r>
            <a:endParaRPr lang="pt-BR" b="1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en-US" dirty="0" err="1" smtClean="0"/>
              <a:t>Lek</a:t>
            </a:r>
            <a:r>
              <a:rPr lang="en-US" dirty="0" smtClean="0"/>
              <a:t> Hsiang </a:t>
            </a:r>
            <a:r>
              <a:rPr lang="en-US" dirty="0" err="1" smtClean="0"/>
              <a:t>Hui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pic>
        <p:nvPicPr>
          <p:cNvPr id="7" name="Picture 6" descr="AA0538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13124"/>
            <a:ext cx="2362200" cy="34448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71600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What have we </a:t>
            </a:r>
            <a:r>
              <a:rPr lang="en-US" sz="5400" b="1" dirty="0" smtClean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achieved </a:t>
            </a:r>
            <a:r>
              <a:rPr lang="en-US" sz="5400" b="1" dirty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 the initiation phase?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68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Initiation Phase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CEDCB-0DF8-48FC-9D59-571466499573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5181600" y="762000"/>
            <a:ext cx="358986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Defined Project Scope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7074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Discovery Phase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CEDCB-0DF8-48FC-9D59-571466499573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5105400" y="1143000"/>
            <a:ext cx="358986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Ready to take project </a:t>
            </a:r>
            <a:r>
              <a:rPr lang="en-US" sz="2400" dirty="0" smtClean="0">
                <a:solidFill>
                  <a:schemeClr val="accent2"/>
                </a:solidFill>
              </a:rPr>
              <a:t>into analysis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0063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8A598-5040-455D-A230-7F805C1A2AA2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457200" y="1371600"/>
            <a:ext cx="3733800" cy="289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Analyze and document </a:t>
            </a:r>
            <a:r>
              <a:rPr lang="en-US" sz="2800" dirty="0" smtClean="0">
                <a:solidFill>
                  <a:srgbClr val="F5C201"/>
                </a:solidFill>
              </a:rPr>
              <a:t>requirements </a:t>
            </a:r>
            <a:r>
              <a:rPr lang="en-US" sz="2800" dirty="0" smtClean="0"/>
              <a:t>of project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971800" y="3962400"/>
            <a:ext cx="3733800" cy="251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Includes </a:t>
            </a:r>
            <a:r>
              <a:rPr lang="en-US" sz="2800" dirty="0" smtClean="0">
                <a:solidFill>
                  <a:srgbClr val="F5C201"/>
                </a:solidFill>
              </a:rPr>
              <a:t>Requirements </a:t>
            </a:r>
            <a:r>
              <a:rPr lang="en-US" sz="2800" dirty="0" smtClean="0"/>
              <a:t>and Testing discipline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343400" y="3581400"/>
            <a:ext cx="16002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53000" y="1143000"/>
            <a:ext cx="3733800" cy="289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Can include some testing activities (validate idea)</a:t>
            </a:r>
            <a:endParaRPr lang="en-US" sz="2800" dirty="0"/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Recall: Discovery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719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" y="1905000"/>
            <a:ext cx="4835878" cy="3505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IT BA’s responsibility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664172-D14B-4DBD-BD9E-926E2DB80B78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419600" y="1859101"/>
            <a:ext cx="4343400" cy="31085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1" hangingPunct="1">
              <a:buFont typeface="Arial"/>
              <a:buChar char="•"/>
            </a:pPr>
            <a:r>
              <a:rPr lang="en-US" sz="2800" dirty="0" smtClean="0"/>
              <a:t>Finding out the detailed requirements from the stakeholders</a:t>
            </a:r>
          </a:p>
          <a:p>
            <a:pPr marL="457200" indent="-457200" eaLnBrk="1" hangingPunct="1">
              <a:buFont typeface="Arial"/>
              <a:buChar char="•"/>
            </a:pPr>
            <a:r>
              <a:rPr lang="en-US" sz="2800" dirty="0" smtClean="0"/>
              <a:t>Analyze and document these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342725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Recall: </a:t>
            </a:r>
            <a:r>
              <a:rPr lang="pt-BR" dirty="0" err="1" smtClean="0"/>
              <a:t>Stakeholders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2" name="Picture 1" descr="7145053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429000"/>
            <a:ext cx="1166091" cy="3048000"/>
          </a:xfrm>
          <a:prstGeom prst="rect">
            <a:avLst/>
          </a:prstGeom>
        </p:spPr>
      </p:pic>
      <p:pic>
        <p:nvPicPr>
          <p:cNvPr id="3" name="Picture 2" descr="rbrb_27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06" y="3352800"/>
            <a:ext cx="2690845" cy="3103290"/>
          </a:xfrm>
          <a:prstGeom prst="rect">
            <a:avLst/>
          </a:prstGeom>
        </p:spPr>
      </p:pic>
      <p:pic>
        <p:nvPicPr>
          <p:cNvPr id="12" name="Picture 11" descr="bu00372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891778" cy="284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00" y="2134612"/>
            <a:ext cx="51054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/>
              <a:t>Person or organization affected by a project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r>
              <a:rPr lang="en-US" sz="3200" dirty="0" smtClean="0"/>
              <a:t>Can be users, customers (who do not use the system directly)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32343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9285F-E345-4617-AAB4-F61DF9278389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Central Product of analysis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2209800" y="1752600"/>
            <a:ext cx="5181600" cy="40183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Result of Analysis is the </a:t>
            </a:r>
            <a:r>
              <a:rPr lang="en-US" sz="2800" dirty="0" smtClean="0">
                <a:solidFill>
                  <a:srgbClr val="F5C201"/>
                </a:solidFill>
              </a:rPr>
              <a:t>Business Requirement Document (BRD)</a:t>
            </a:r>
            <a:endParaRPr lang="en-US" sz="2800" dirty="0">
              <a:solidFill>
                <a:srgbClr val="F5C2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92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Recall: BRD</a:t>
            </a:r>
            <a:endParaRPr lang="pt-BR" dirty="0"/>
          </a:p>
        </p:txBody>
      </p:sp>
      <p:sp>
        <p:nvSpPr>
          <p:cNvPr id="73729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z="2400" dirty="0" smtClean="0"/>
              <a:t>A single document: </a:t>
            </a:r>
            <a:r>
              <a:rPr lang="en-US" sz="2400" b="1" dirty="0" smtClean="0">
                <a:solidFill>
                  <a:srgbClr val="FF0000"/>
                </a:solidFill>
              </a:rPr>
              <a:t>Business Requirements Document (BRD)</a:t>
            </a:r>
          </a:p>
          <a:p>
            <a:pPr eaLnBrk="1" hangingPunct="1"/>
            <a:r>
              <a:rPr lang="en-US" sz="2400" dirty="0"/>
              <a:t>D</a:t>
            </a:r>
            <a:r>
              <a:rPr lang="en-US" sz="2400" dirty="0" smtClean="0"/>
              <a:t>escribe business requirements</a:t>
            </a:r>
          </a:p>
          <a:p>
            <a:pPr eaLnBrk="1" hangingPunct="1"/>
            <a:r>
              <a:rPr lang="en-US" sz="2400" dirty="0" smtClean="0"/>
              <a:t>The BRD will be revised as the project progresses</a:t>
            </a:r>
          </a:p>
          <a:p>
            <a:pPr eaLnBrk="1" hangingPunct="1"/>
            <a:r>
              <a:rPr lang="en-US" sz="2400" dirty="0" smtClean="0"/>
              <a:t>Key components of the BRD produced during the Initiation phase include: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Business use-case descriptions</a:t>
            </a:r>
            <a:r>
              <a:rPr lang="en-US" sz="2000" b="1" dirty="0" smtClean="0"/>
              <a:t> </a:t>
            </a:r>
            <a:r>
              <a:rPr lang="en-US" sz="2000" dirty="0" smtClean="0"/>
              <a:t>include business use-case diagrams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Role map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System use-case diagram</a:t>
            </a:r>
          </a:p>
          <a:p>
            <a:pPr lvl="1" eaLnBrk="1" hangingPunct="1"/>
            <a:r>
              <a:rPr lang="en-US" sz="2000" b="1" dirty="0" smtClean="0">
                <a:solidFill>
                  <a:srgbClr val="FF0000"/>
                </a:solidFill>
              </a:rPr>
              <a:t>Initial class diagram </a:t>
            </a:r>
            <a:r>
              <a:rPr lang="en-US" sz="2000" dirty="0" smtClean="0"/>
              <a:t>describing key business classes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2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9285F-E345-4617-AAB4-F61DF9278389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Business Requirement Document (BRD)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0631" y="1524000"/>
            <a:ext cx="3340769" cy="2590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Acts as a contract between the business and the developer</a:t>
            </a:r>
            <a:endParaRPr lang="en-US" sz="2400" dirty="0">
              <a:solidFill>
                <a:srgbClr val="F5C20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38400" y="4114800"/>
            <a:ext cx="3340769" cy="2590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If a requirement is not found in the BRD =&gt; it’s not part of the contract</a:t>
            </a:r>
            <a:endParaRPr lang="en-US" sz="2400" dirty="0">
              <a:solidFill>
                <a:srgbClr val="F5C20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00600" y="1143000"/>
            <a:ext cx="4038600" cy="31319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So it’s important that all the requirements are documents completely and correctly)</a:t>
            </a:r>
            <a:endParaRPr lang="en-US" sz="2400" dirty="0">
              <a:solidFill>
                <a:srgbClr val="F5C2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7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8" y="1600200"/>
            <a:ext cx="508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Steps in </a:t>
            </a:r>
            <a:r>
              <a:rPr lang="en-US" dirty="0" smtClean="0"/>
              <a:t>Discovery Phase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114800" y="2286000"/>
            <a:ext cx="4800600" cy="255454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baseline="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1. Perform </a:t>
            </a:r>
            <a:r>
              <a:rPr lang="en-US" altLang="zh-CN" sz="3200" baseline="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Behavioral</a:t>
            </a:r>
            <a:r>
              <a:rPr lang="en-US" altLang="zh-CN" sz="320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 Analysis</a:t>
            </a:r>
            <a:endParaRPr lang="en-US" altLang="zh-CN" sz="3200" baseline="0" dirty="0" smtClean="0">
              <a:solidFill>
                <a:srgbClr val="DA1F28"/>
              </a:solidFill>
              <a:latin typeface="Calibri" pitchFamily="34" charset="0"/>
              <a:ea typeface="宋体" pitchFamily="2" charset="-122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Describe the system use case</a:t>
            </a:r>
            <a:br>
              <a:rPr lang="en-US" sz="2400" dirty="0" smtClean="0"/>
            </a:br>
            <a:r>
              <a:rPr lang="en-US" sz="2400" dirty="0" smtClean="0"/>
              <a:t>(use-case description)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Describe state behavior</a:t>
            </a:r>
            <a:br>
              <a:rPr lang="en-US" sz="2400" dirty="0" smtClean="0"/>
            </a:br>
            <a:r>
              <a:rPr lang="en-US" sz="2400" dirty="0" smtClean="0"/>
              <a:t>(state-machine diagram)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27907" y="4267200"/>
            <a:ext cx="358986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Another term for state-machine diagram = state chart (will be used interchangeably)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9017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Outline</a:t>
            </a:r>
            <a:endParaRPr lang="pt-BR" dirty="0"/>
          </a:p>
        </p:txBody>
      </p:sp>
      <p:sp>
        <p:nvSpPr>
          <p:cNvPr id="163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Set Baseline</a:t>
            </a:r>
            <a:endParaRPr lang="pt-BR" smtClean="0"/>
          </a:p>
          <a:p>
            <a:pPr eaLnBrk="1" hangingPunct="1"/>
            <a:r>
              <a:rPr lang="en-US" smtClean="0"/>
              <a:t>Introduction to Discovery Phase</a:t>
            </a:r>
            <a:endParaRPr lang="pt-BR" smtClean="0"/>
          </a:p>
          <a:p>
            <a:pPr eaLnBrk="1" hangingPunct="1"/>
            <a:r>
              <a:rPr lang="en-US" smtClean="0"/>
              <a:t>Behavioral Analysis using use-case description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C874-5423-4EBB-B9F6-8291D2E2CC24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0626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Recall: Behavioral Modeling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457200" y="1600200"/>
            <a:ext cx="344244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does the system do?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5334000" y="3657600"/>
            <a:ext cx="344244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are the features?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0835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9285F-E345-4617-AAB4-F61DF9278389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8" name="Oval 7"/>
          <p:cNvSpPr/>
          <p:nvPr/>
        </p:nvSpPr>
        <p:spPr>
          <a:xfrm>
            <a:off x="-343786" y="0"/>
            <a:ext cx="3544186" cy="3048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Use case description contains more information than just the use cases</a:t>
            </a:r>
            <a:endParaRPr lang="en-US" sz="2400" dirty="0">
              <a:solidFill>
                <a:srgbClr val="F5C201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876800" y="3581400"/>
            <a:ext cx="3592286" cy="2514600"/>
          </a:xfrm>
          <a:prstGeom prst="wedgeEllipseCallout">
            <a:avLst>
              <a:gd name="adj1" fmla="val -59091"/>
              <a:gd name="adj2" fmla="val -4887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Didn’t we covered use case diagrams that models what the system does?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0388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8" y="1600200"/>
            <a:ext cx="508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Steps in </a:t>
            </a:r>
            <a:r>
              <a:rPr lang="en-US" dirty="0" smtClean="0"/>
              <a:t>Discovery Phase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114800" y="2286000"/>
            <a:ext cx="4800600" cy="14465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dirty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2</a:t>
            </a:r>
            <a:r>
              <a:rPr lang="en-US" altLang="zh-CN" sz="3200" baseline="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. Perform </a:t>
            </a:r>
            <a:r>
              <a:rPr lang="en-US" altLang="zh-CN" sz="3200" baseline="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Structural</a:t>
            </a:r>
            <a:r>
              <a:rPr lang="en-US" altLang="zh-CN" sz="320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 Analysis</a:t>
            </a:r>
            <a:endParaRPr lang="en-US" altLang="zh-CN" sz="3200" baseline="0" dirty="0" smtClean="0">
              <a:solidFill>
                <a:srgbClr val="DA1F28"/>
              </a:solidFill>
              <a:latin typeface="Calibri" pitchFamily="34" charset="0"/>
              <a:ea typeface="宋体" pitchFamily="2" charset="-122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(class diagram)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9560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Recall: Structural Modeling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457200" y="1600200"/>
            <a:ext cx="344244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is the system?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5105400" y="3657600"/>
            <a:ext cx="367104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are the components?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1307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Sneak Preview:</a:t>
            </a:r>
            <a:b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Class Diagram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28800"/>
            <a:ext cx="7150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2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8" y="1600200"/>
            <a:ext cx="508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Steps in </a:t>
            </a:r>
            <a:r>
              <a:rPr lang="en-US" dirty="0" smtClean="0"/>
              <a:t>Discovery Phase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114800" y="2286000"/>
            <a:ext cx="4648200" cy="107721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3</a:t>
            </a:r>
            <a:r>
              <a:rPr lang="en-US" altLang="zh-CN" sz="3200" baseline="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. Specify </a:t>
            </a:r>
            <a:r>
              <a:rPr lang="en-US" altLang="zh-CN" sz="3200" baseline="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test plan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3200" baseline="0" dirty="0" smtClean="0">
              <a:solidFill>
                <a:srgbClr val="DA1F28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037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8" y="1600200"/>
            <a:ext cx="508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Steps in </a:t>
            </a:r>
            <a:r>
              <a:rPr lang="en-US" dirty="0" smtClean="0"/>
              <a:t>Discovery Phase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114800" y="2286000"/>
            <a:ext cx="4648200" cy="15696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dirty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4</a:t>
            </a:r>
            <a:r>
              <a:rPr lang="en-US" altLang="zh-CN" sz="3200" baseline="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. Specify </a:t>
            </a:r>
            <a:r>
              <a:rPr lang="en-US" altLang="zh-CN" sz="3200" baseline="0" dirty="0" smtClean="0">
                <a:solidFill>
                  <a:srgbClr val="DA1F28"/>
                </a:solidFill>
                <a:latin typeface="Calibri" pitchFamily="34" charset="0"/>
                <a:ea typeface="宋体" pitchFamily="2" charset="-122"/>
              </a:rPr>
              <a:t>implementation plan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3200" baseline="0" dirty="0" smtClean="0">
              <a:solidFill>
                <a:srgbClr val="DA1F28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222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8" y="1600200"/>
            <a:ext cx="508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Steps in </a:t>
            </a:r>
            <a:r>
              <a:rPr lang="en-US" dirty="0" smtClean="0"/>
              <a:t>Discovery Phase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419600" y="2286000"/>
            <a:ext cx="4419600" cy="15696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3200" dirty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5</a:t>
            </a:r>
            <a:r>
              <a:rPr lang="en-US" altLang="zh-CN" sz="3200" baseline="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. Set baseline for development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3200" dirty="0">
              <a:solidFill>
                <a:srgbClr val="DA1F28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4105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820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Recall : Set Baseline</a:t>
            </a:r>
            <a:b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CEDCB-0DF8-48FC-9D59-571466499573}" type="slidenum">
              <a:rPr lang="pt-BR" smtClean="0"/>
              <a:pPr>
                <a:defRPr/>
              </a:pPr>
              <a:t>28</a:t>
            </a:fld>
            <a:endParaRPr lang="pt-BR" dirty="0"/>
          </a:p>
        </p:txBody>
      </p:sp>
      <p:sp>
        <p:nvSpPr>
          <p:cNvPr id="10" name="Oval 9"/>
          <p:cNvSpPr/>
          <p:nvPr/>
        </p:nvSpPr>
        <p:spPr>
          <a:xfrm>
            <a:off x="26185" y="1447800"/>
            <a:ext cx="358986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Once phase is over…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257800" y="4114800"/>
            <a:ext cx="358986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Save the state of the analysis (so that we can refer back)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3148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smtClean="0"/>
              <a:t>Behavioral </a:t>
            </a:r>
            <a:br>
              <a:rPr lang="en-US" sz="6600" dirty="0" smtClean="0"/>
            </a:br>
            <a:r>
              <a:rPr lang="en-US" sz="6600" dirty="0" smtClean="0"/>
              <a:t>Analysis</a:t>
            </a:r>
            <a:endParaRPr lang="pt-BR" sz="6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2E64A9-9E65-4764-9138-71DF63937F1B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200" dirty="0" smtClean="0"/>
              <a:t>Set Baseline</a:t>
            </a:r>
            <a:endParaRPr lang="pt-BR" sz="7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DDCCE4-B1C4-4D9C-8EE8-90FEF37BA187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389717996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53200" cy="1371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D1282E"/>
                </a:solidFill>
              </a:rPr>
              <a:t>Behavioral Analysis</a:t>
            </a:r>
            <a:endParaRPr lang="pt-BR" dirty="0">
              <a:solidFill>
                <a:srgbClr val="D1282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D6EBE-71B8-4161-9561-347CDCC19434}" type="slidenum">
              <a:rPr lang="pt-BR" smtClean="0"/>
              <a:pPr>
                <a:defRPr/>
              </a:pPr>
              <a:t>30</a:t>
            </a:fld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2286000"/>
            <a:ext cx="4038600" cy="230832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Analyze and document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dirty="0" smtClean="0"/>
              <a:t>Details of system </a:t>
            </a:r>
            <a:r>
              <a:rPr lang="en-US" sz="2400" dirty="0"/>
              <a:t>use case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>
                <a:solidFill>
                  <a:srgbClr val="D1282E"/>
                </a:solidFill>
              </a:rPr>
              <a:t>use-case description</a:t>
            </a:r>
            <a:r>
              <a:rPr lang="en-US" sz="2400" dirty="0" smtClean="0"/>
              <a:t>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dirty="0"/>
              <a:t>S</a:t>
            </a:r>
            <a:r>
              <a:rPr lang="en-US" sz="2400" dirty="0" smtClean="0"/>
              <a:t>tate </a:t>
            </a:r>
            <a:r>
              <a:rPr lang="en-US" sz="2400" dirty="0"/>
              <a:t>behavior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>
                <a:solidFill>
                  <a:schemeClr val="tx2"/>
                </a:solidFill>
              </a:rPr>
              <a:t>state-machine diagram</a:t>
            </a:r>
            <a:r>
              <a:rPr lang="en-US" sz="2400" dirty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524000"/>
            <a:ext cx="341623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61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800" dirty="0" smtClean="0"/>
              <a:t>Behavioral Analysis using use-case description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14514D-86CF-4C09-BB24-AA7F5DE3D507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4249620020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06-28 at 8.4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15400" cy="644066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E85AE0-BBD8-4B77-9632-538A4984837F}" type="slidenum">
              <a:rPr lang="pt-BR" smtClean="0"/>
              <a:pPr>
                <a:defRPr/>
              </a:pPr>
              <a:t>32</a:t>
            </a:fld>
            <a:endParaRPr lang="pt-BR" dirty="0"/>
          </a:p>
        </p:txBody>
      </p:sp>
      <p:sp>
        <p:nvSpPr>
          <p:cNvPr id="10" name="Right Arrow 9"/>
          <p:cNvSpPr/>
          <p:nvPr/>
        </p:nvSpPr>
        <p:spPr>
          <a:xfrm rot="10800000">
            <a:off x="4572000" y="2743200"/>
            <a:ext cx="533400" cy="533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10800000">
            <a:off x="4572000" y="3124200"/>
            <a:ext cx="533400" cy="533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Oval 11"/>
          <p:cNvSpPr/>
          <p:nvPr/>
        </p:nvSpPr>
        <p:spPr>
          <a:xfrm>
            <a:off x="5638800" y="838200"/>
            <a:ext cx="2590800" cy="1676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Section for use-case diagrams</a:t>
            </a:r>
            <a:endParaRPr lang="en-US" sz="2400" dirty="0"/>
          </a:p>
        </p:txBody>
      </p:sp>
      <p:sp>
        <p:nvSpPr>
          <p:cNvPr id="13" name="Oval 12"/>
          <p:cNvSpPr/>
          <p:nvPr/>
        </p:nvSpPr>
        <p:spPr>
          <a:xfrm>
            <a:off x="5715000" y="3810000"/>
            <a:ext cx="2590800" cy="1981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Section for use-case descriptions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034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System Use Cases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447A73-D843-4BD4-8785-45075914FE84}" type="slidenum">
              <a:rPr lang="pt-BR" smtClean="0"/>
              <a:pPr>
                <a:defRPr/>
              </a:pPr>
              <a:t>33</a:t>
            </a:fld>
            <a:endParaRPr lang="pt-BR" dirty="0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219200"/>
            <a:ext cx="3810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990600" y="3657600"/>
            <a:ext cx="3886200" cy="28194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Oval 11"/>
          <p:cNvSpPr/>
          <p:nvPr/>
        </p:nvSpPr>
        <p:spPr>
          <a:xfrm>
            <a:off x="5410200" y="2286000"/>
            <a:ext cx="3179618" cy="205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What we have </a:t>
            </a:r>
            <a:r>
              <a:rPr lang="en-US" sz="2400" dirty="0" smtClean="0"/>
              <a:t>covered in Lecture 3</a:t>
            </a:r>
            <a:endParaRPr lang="en-US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Use Case Description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34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7200" dirty="0" smtClean="0"/>
              <a:t>Basic Flow</a:t>
            </a:r>
            <a:endParaRPr lang="pt-BR" sz="720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35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Basic Flow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3276600"/>
            <a:ext cx="8305800" cy="22098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5334000" y="762000"/>
            <a:ext cx="3276600" cy="15696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Describe the most common flow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Should not list any conditional cases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36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66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990600" y="830449"/>
            <a:ext cx="6019800" cy="601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 Flow of Events</a:t>
            </a:r>
          </a:p>
          <a:p>
            <a:pPr marL="174625" lvl="1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Basic Flow: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2.1 The system displays a list of resolved cases that have not been reviewed.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2.2 The user selects a case.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2.3 The system validates that the case is payable. (12.1)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2.4 The system determines the payment amount. (12.1)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2.5 The system marks the case as payable.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2.6 The system records the payment amount.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2.7 The system checks the 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Cash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fund records to ensure that adequate funds exist.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2.8 The system records the fact that the case has been reviewed.</a:t>
            </a:r>
          </a:p>
          <a:p>
            <a:pPr marL="174625" lvl="1">
              <a:spcBef>
                <a:spcPts val="700"/>
              </a:spcBef>
            </a:pP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…</a:t>
            </a:r>
            <a:endParaRPr lang="en-US" dirty="0">
              <a:solidFill>
                <a:schemeClr val="tx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Basic Flow (List form)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37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75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Basic Flow Example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228600" y="914400"/>
            <a:ext cx="3581400" cy="4525963"/>
          </a:xfrm>
        </p:spPr>
        <p:txBody>
          <a:bodyPr/>
          <a:lstStyle/>
          <a:p>
            <a:pPr eaLnBrk="1" hangingPunct="1"/>
            <a:r>
              <a:rPr lang="en-US" sz="2000" dirty="0" smtClean="0"/>
              <a:t>System use case: </a:t>
            </a:r>
            <a:r>
              <a:rPr lang="en-US" sz="2000" b="1" dirty="0" smtClean="0"/>
              <a:t>Review Case Report </a:t>
            </a:r>
            <a:r>
              <a:rPr lang="en-US" sz="2000" dirty="0" smtClean="0"/>
              <a:t>– a task that enables a user to review a case report and disburse funds against cases that qualify for payments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 bwMode="auto">
          <a:xfrm>
            <a:off x="3810000" y="838200"/>
            <a:ext cx="5108575" cy="601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 Flow of Events</a:t>
            </a:r>
          </a:p>
          <a:p>
            <a:pPr marL="174625" lvl="1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Basic Flow: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2.1 The system displays a list of resolved cases that have not been reviewed.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2.2 The user selects a case.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2.3 The system validates that the case is payable. 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2.4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The system determines the payment amount. 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2.5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The system marks the case as payable.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2.6 The system records the payment amount.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2.7 The system checks the Cash fund records to ensure that adequate funds exist.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2.8 The system records the fact that the case has been reviewed.</a:t>
            </a:r>
          </a:p>
          <a:p>
            <a:pPr marL="174625" lvl="1">
              <a:spcBef>
                <a:spcPts val="700"/>
              </a:spcBef>
            </a:pP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…</a:t>
            </a:r>
            <a:endParaRPr lang="en-US" dirty="0">
              <a:solidFill>
                <a:schemeClr val="tx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38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Basic Flow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0" y="762000"/>
            <a:ext cx="3276600" cy="15696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Describe the most common flow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b="1" dirty="0" smtClean="0">
                <a:solidFill>
                  <a:schemeClr val="tx2"/>
                </a:solidFill>
              </a:rPr>
              <a:t>Should not list any conditional cases</a:t>
            </a:r>
          </a:p>
        </p:txBody>
      </p:sp>
      <p:pic>
        <p:nvPicPr>
          <p:cNvPr id="10" name="Picture 9" descr="AA05385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98" y="4038600"/>
            <a:ext cx="1933302" cy="2819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362200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What if we want to show the conditional cases?</a:t>
            </a:r>
            <a:endParaRPr lang="en-US" sz="5400" b="1" dirty="0">
              <a:solidFill>
                <a:srgbClr val="FFFFFF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39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62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Set Baseline for Discovery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CEDCB-0DF8-48FC-9D59-571466499573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26185" y="1447800"/>
            <a:ext cx="358986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Once initiation phase is over…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257800" y="4114800"/>
            <a:ext cx="3589867" cy="2438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Save the state of the analysis (so that we can refer back)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039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7200" dirty="0" smtClean="0"/>
              <a:t>Alternate Flow</a:t>
            </a:r>
            <a:endParaRPr lang="pt-BR" sz="720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40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Alternate Flows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09800"/>
            <a:ext cx="3200400" cy="25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05400" y="2590800"/>
            <a:ext cx="3276600" cy="12003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 smtClean="0"/>
              <a:t>For documenting each scenario not covered in the basic flow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41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820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Typical Alternate Flows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09800"/>
            <a:ext cx="3200400" cy="25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4800" y="2590800"/>
            <a:ext cx="4648200" cy="230832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User select an alternative option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Login fails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smtClean="0"/>
              <a:t>Inventory quantity is 0 (cannot process order)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2400" dirty="0" err="1" smtClean="0"/>
              <a:t>etc</a:t>
            </a:r>
            <a:endParaRPr lang="en-US" sz="2400" dirty="0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42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844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Alternate Flow Documentation</a:t>
            </a:r>
            <a:endParaRPr lang="en-US" dirty="0"/>
          </a:p>
        </p:txBody>
      </p:sp>
      <p:sp>
        <p:nvSpPr>
          <p:cNvPr id="4915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Trigger</a:t>
            </a:r>
            <a:r>
              <a:rPr lang="en-US" sz="2400" dirty="0" smtClean="0"/>
              <a:t>: The event or condition that causes the process to be diverted from the basic flow</a:t>
            </a:r>
          </a:p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Divergence point</a:t>
            </a:r>
            <a:r>
              <a:rPr lang="en-US" sz="2400" dirty="0" smtClean="0"/>
              <a:t>: The point within the basic flow from which the process jumps to the alternate flow</a:t>
            </a:r>
          </a:p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Convergence point</a:t>
            </a:r>
            <a:r>
              <a:rPr lang="en-US" sz="2400" dirty="0" smtClean="0"/>
              <a:t>: The point at which the process returns to the basic flow</a:t>
            </a:r>
          </a:p>
          <a:p>
            <a:pPr eaLnBrk="1" hangingPunct="1"/>
            <a:endParaRPr lang="en-US" sz="2400" dirty="0" smtClean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43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Alternate Flow Example</a:t>
            </a:r>
            <a:endParaRPr lang="en-US" dirty="0"/>
          </a:p>
        </p:txBody>
      </p:sp>
      <p:sp>
        <p:nvSpPr>
          <p:cNvPr id="2" name="Content Placeholder 1"/>
          <p:cNvSpPr txBox="1">
            <a:spLocks/>
          </p:cNvSpPr>
          <p:nvPr/>
        </p:nvSpPr>
        <p:spPr bwMode="auto">
          <a:xfrm>
            <a:off x="60325" y="989013"/>
            <a:ext cx="4419600" cy="5791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700"/>
              </a:spcBef>
            </a:pPr>
            <a:r>
              <a:rPr lang="en-US" b="1">
                <a:solidFill>
                  <a:schemeClr val="tx1"/>
                </a:solidFill>
                <a:latin typeface="Calibri" pitchFamily="34" charset="0"/>
                <a:cs typeface="Arial" charset="0"/>
              </a:rPr>
              <a:t>2. Flow of Events</a:t>
            </a:r>
          </a:p>
          <a:p>
            <a:pPr marL="231775" lvl="1">
              <a:spcBef>
                <a:spcPts val="700"/>
              </a:spcBef>
            </a:pPr>
            <a:r>
              <a:rPr lang="en-US" b="1">
                <a:solidFill>
                  <a:schemeClr val="tx1"/>
                </a:solidFill>
                <a:latin typeface="Calibri" pitchFamily="34" charset="0"/>
                <a:cs typeface="Arial" charset="0"/>
              </a:rPr>
              <a:t>Basic Flow: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.1 The system displays a list of resolved cases that have not been reviewed.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.2 The use selects a case.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.3 The system validates that the case is payable. 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.4 The system determines the payment amount. 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.5 The system marks the case as payable.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.6 The system records the payment amount.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.7 The system checks the Cash fund records to ensure that adequate funds exist.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.8 The system records the fact that the case has been reviewed.</a:t>
            </a:r>
            <a:endParaRPr lang="pt-BR" altLang="zh-CN">
              <a:solidFill>
                <a:schemeClr val="tx1"/>
              </a:solidFill>
              <a:latin typeface="Arial" charset="0"/>
              <a:ea typeface="宋体" pitchFamily="2" charset="-122"/>
              <a:cs typeface="Arial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 bwMode="auto">
          <a:xfrm>
            <a:off x="4572000" y="989013"/>
            <a:ext cx="4398963" cy="5791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700"/>
              </a:spcBef>
            </a:pPr>
            <a:r>
              <a:rPr lang="en-US" b="1">
                <a:solidFill>
                  <a:schemeClr val="tx1"/>
                </a:solidFill>
                <a:latin typeface="Calibri" pitchFamily="34" charset="0"/>
                <a:cs typeface="Arial" charset="0"/>
              </a:rPr>
              <a:t>Alternate Flows:</a:t>
            </a:r>
          </a:p>
          <a:p>
            <a:pPr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2.3a Non-payable case:</a:t>
            </a:r>
          </a:p>
          <a:p>
            <a:pPr marL="290513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.1 The system marks the case as non-payable.</a:t>
            </a:r>
          </a:p>
          <a:p>
            <a:pPr marL="290513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.2 The user confirms the non-payable status of the case.</a:t>
            </a:r>
          </a:p>
          <a:p>
            <a:pPr marL="290513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.3 Continue at step 8.</a:t>
            </a:r>
          </a:p>
          <a:p>
            <a:pPr marL="290513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2.7a Cash funds low but sufficient:</a:t>
            </a:r>
          </a:p>
          <a:p>
            <a:pPr marL="290513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.1 The system marks the case as payable.</a:t>
            </a:r>
          </a:p>
          <a:p>
            <a:pPr marL="290513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.2 The system displays the low-funds warning. (see “Prompts and Messages.”)</a:t>
            </a:r>
            <a:endParaRPr lang="pt-BR" altLang="zh-CN">
              <a:solidFill>
                <a:schemeClr val="tx1"/>
              </a:solidFill>
              <a:latin typeface="Arial" charset="0"/>
              <a:ea typeface="宋体" pitchFamily="2" charset="-122"/>
              <a:cs typeface="Arial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44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pic>
        <p:nvPicPr>
          <p:cNvPr id="7" name="Picture 6" descr="AA0538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13124"/>
            <a:ext cx="2362200" cy="34448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71600"/>
            <a:ext cx="9144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What if there are other ways that an alternate-flow step could play out?</a:t>
            </a:r>
            <a:endParaRPr lang="en-US" sz="5400" b="1" dirty="0">
              <a:solidFill>
                <a:srgbClr val="FFFFFF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762000" y="4191000"/>
            <a:ext cx="3505200" cy="251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2400" dirty="0"/>
              <a:t>Document these the same way you documented the original alternate flows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487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Alternate Flow Example</a:t>
            </a:r>
            <a:endParaRPr lang="en-US" dirty="0"/>
          </a:p>
        </p:txBody>
      </p:sp>
      <p:sp>
        <p:nvSpPr>
          <p:cNvPr id="2" name="Content Placeholder 1"/>
          <p:cNvSpPr txBox="1">
            <a:spLocks/>
          </p:cNvSpPr>
          <p:nvPr/>
        </p:nvSpPr>
        <p:spPr bwMode="auto">
          <a:xfrm>
            <a:off x="60325" y="989013"/>
            <a:ext cx="4419600" cy="5791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700"/>
              </a:spcBef>
            </a:pPr>
            <a:r>
              <a:rPr lang="en-US" b="1">
                <a:solidFill>
                  <a:schemeClr val="tx1"/>
                </a:solidFill>
                <a:latin typeface="Calibri" pitchFamily="34" charset="0"/>
                <a:cs typeface="Arial" charset="0"/>
              </a:rPr>
              <a:t>2. Flow of Events</a:t>
            </a:r>
          </a:p>
          <a:p>
            <a:pPr marL="231775" lvl="1">
              <a:spcBef>
                <a:spcPts val="700"/>
              </a:spcBef>
            </a:pPr>
            <a:r>
              <a:rPr lang="en-US" b="1">
                <a:solidFill>
                  <a:schemeClr val="tx1"/>
                </a:solidFill>
                <a:latin typeface="Calibri" pitchFamily="34" charset="0"/>
                <a:cs typeface="Arial" charset="0"/>
              </a:rPr>
              <a:t>Basic Flow: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.1 The system displays a list of resolved cases that have not been reviewed.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.2 The use selects a case.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.3 The system validates that the case is payable. 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.4 The system determines the payment amount. 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.5 The system marks the case as payable.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.6 The system records the payment amount.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.7 The system checks the Cash fund records to ensure that adequate funds exist.</a:t>
            </a:r>
          </a:p>
          <a:p>
            <a:pPr marL="231775" lvl="1">
              <a:spcBef>
                <a:spcPts val="700"/>
              </a:spcBef>
            </a:pPr>
            <a:r>
              <a:rPr lang="en-US">
                <a:solidFill>
                  <a:schemeClr val="tx1"/>
                </a:solidFill>
                <a:latin typeface="Calibri" pitchFamily="34" charset="0"/>
                <a:cs typeface="Arial" charset="0"/>
              </a:rPr>
              <a:t>.8 The system records the fact that the case has been reviewed.</a:t>
            </a:r>
            <a:endParaRPr lang="pt-BR" altLang="zh-CN">
              <a:solidFill>
                <a:schemeClr val="tx1"/>
              </a:solidFill>
              <a:latin typeface="Arial" charset="0"/>
              <a:ea typeface="宋体" pitchFamily="2" charset="-122"/>
              <a:cs typeface="Arial" charset="0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4724400" y="989013"/>
            <a:ext cx="4364038" cy="5791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Alternate Flows: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2.3a Non-payable case:</a:t>
            </a:r>
          </a:p>
          <a:p>
            <a:pPr marL="290513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.1 The system marks the case as non-payable.</a:t>
            </a:r>
          </a:p>
          <a:p>
            <a:pPr marL="290513" lvl="1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.2 The user confirms the non-payable status of the case.</a:t>
            </a:r>
          </a:p>
          <a:p>
            <a:pPr marL="290513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.3 Continue at step 8.</a:t>
            </a:r>
          </a:p>
          <a:p>
            <a:pPr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2.3a.2a User overrides non-payable status:</a:t>
            </a:r>
          </a:p>
          <a:p>
            <a:pPr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.1 The user indicates that the case is to be payable and enters a reason for the override.</a:t>
            </a:r>
          </a:p>
          <a:p>
            <a:pPr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…</a:t>
            </a:r>
          </a:p>
          <a:p>
            <a:pPr marL="290513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2.7a Cash funds low but sufficient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:	</a:t>
            </a:r>
            <a:endParaRPr lang="en-US" dirty="0">
              <a:solidFill>
                <a:schemeClr val="tx1"/>
              </a:solidFill>
              <a:latin typeface="Calibri" pitchFamily="34" charset="0"/>
              <a:cs typeface="Arial" charset="0"/>
            </a:endParaRPr>
          </a:p>
          <a:p>
            <a:pPr marL="290513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.1 The system marks the case as payable.</a:t>
            </a:r>
          </a:p>
          <a:p>
            <a:pPr marL="290513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.2 The system displays the low-funds warning. (see “Prompts and Messages.”)</a:t>
            </a:r>
            <a:endParaRPr lang="pt-BR" altLang="zh-CN" dirty="0">
              <a:solidFill>
                <a:schemeClr val="tx1"/>
              </a:solidFill>
              <a:latin typeface="Arial" charset="0"/>
              <a:ea typeface="宋体" pitchFamily="2" charset="-122"/>
              <a:cs typeface="Arial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46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F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419922"/>
            <a:ext cx="4267200" cy="543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Activity Diagrams for System Use Cases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47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2286000"/>
            <a:ext cx="3276600" cy="12003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dirty="0"/>
              <a:t>If the flows are too complicated, consider using activity diagrams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228600" y="914400"/>
            <a:ext cx="3581400" cy="4525963"/>
          </a:xfrm>
        </p:spPr>
        <p:txBody>
          <a:bodyPr/>
          <a:lstStyle/>
          <a:p>
            <a:pPr eaLnBrk="1" hangingPunct="1"/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System use case: </a:t>
            </a:r>
            <a:r>
              <a:rPr 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Case Report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– a task that enables a user to review a case report and disburse funds against cases that qualify for payments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b="1" dirty="0" smtClean="0"/>
              <a:t>Step 2.3 and 2.4 </a:t>
            </a:r>
            <a:r>
              <a:rPr lang="en-US" sz="2000" dirty="0" smtClean="0"/>
              <a:t>refer the reader to </a:t>
            </a:r>
            <a:r>
              <a:rPr lang="en-US" sz="2000" b="1" dirty="0" smtClean="0"/>
              <a:t>12.1</a:t>
            </a:r>
            <a:r>
              <a:rPr lang="en-US" sz="2000" dirty="0" smtClean="0"/>
              <a:t>, a </a:t>
            </a:r>
            <a:r>
              <a:rPr lang="en-US" sz="2000" b="1" dirty="0" smtClean="0"/>
              <a:t>decision table</a:t>
            </a:r>
            <a:r>
              <a:rPr lang="en-US" sz="2000" dirty="0" smtClean="0"/>
              <a:t> that describes the rules for making payments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 bwMode="auto">
          <a:xfrm>
            <a:off x="3810000" y="914400"/>
            <a:ext cx="5108575" cy="5867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 Flow of Events</a:t>
            </a:r>
          </a:p>
          <a:p>
            <a:pPr marL="174625" lvl="1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Basic Flow: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2.1 The system displays a list of resolved cases that have not been reviewed.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2.2 The user selects a case.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2.3 The system validates that the case is payable.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(12.1)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2.4 The system determines the payment amount.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(12.1)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2.5 The system marks the case as payable.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2.6 The system records the payment amount.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2.7 The system checks the Cash fund records to ensure that adequate funds exist.</a:t>
            </a:r>
          </a:p>
          <a:p>
            <a:pPr marL="174625" lvl="1">
              <a:spcBef>
                <a:spcPts val="700"/>
              </a:spcBef>
            </a:pP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…</a:t>
            </a:r>
            <a:endParaRPr lang="en-US" dirty="0">
              <a:solidFill>
                <a:schemeClr val="tx1"/>
              </a:solidFill>
              <a:latin typeface="Calibri" pitchFamily="34" charset="0"/>
              <a:cs typeface="Arial" charset="0"/>
            </a:endParaRPr>
          </a:p>
          <a:p>
            <a:pPr marL="174625" lvl="1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12. Other Related Artifacts</a:t>
            </a:r>
          </a:p>
          <a:p>
            <a:pPr marL="174625"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12.1 Case Payment Decision Table (link to table)</a:t>
            </a:r>
            <a:endParaRPr lang="pt-BR" altLang="zh-CN" dirty="0">
              <a:solidFill>
                <a:schemeClr val="tx1"/>
              </a:solidFill>
              <a:latin typeface="Arial" charset="0"/>
              <a:ea typeface="宋体" pitchFamily="2" charset="-122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2400" y="6019800"/>
            <a:ext cx="4800600" cy="4572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48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4876800" y="2819399"/>
            <a:ext cx="533400" cy="533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10800000">
            <a:off x="4876801" y="3505199"/>
            <a:ext cx="533400" cy="533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Related Artifact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26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Describe System Use Cases</a:t>
            </a:r>
            <a:endParaRPr lang="en-US" dirty="0"/>
          </a:p>
        </p:txBody>
      </p:sp>
      <p:sp>
        <p:nvSpPr>
          <p:cNvPr id="368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The text documentation may be augmented with:</a:t>
            </a:r>
          </a:p>
          <a:p>
            <a:pPr lvl="1" eaLnBrk="1" hangingPunct="1"/>
            <a:r>
              <a:rPr lang="en-US" sz="2000" smtClean="0"/>
              <a:t>Activity diagrams</a:t>
            </a:r>
          </a:p>
          <a:p>
            <a:pPr lvl="1" eaLnBrk="1" hangingPunct="1"/>
            <a:r>
              <a:rPr lang="en-US" sz="2000" smtClean="0"/>
              <a:t>Decision tables/trees</a:t>
            </a:r>
          </a:p>
          <a:p>
            <a:pPr lvl="1" eaLnBrk="1" hangingPunct="1"/>
            <a:r>
              <a:rPr lang="en-US" sz="2000" smtClean="0"/>
              <a:t>Other related artifacts e.g. User Interface, Prompts and Messages, Business Rules, Class Diagrams, Information Items, Related Artifacts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49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44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D7CCF-0169-4FB2-A3D4-8E42C07AB1ED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pic>
        <p:nvPicPr>
          <p:cNvPr id="7" name="Picture 6" descr="AA0538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13124"/>
            <a:ext cx="2362200" cy="34448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71600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Why do we need to set baseline?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 smtClean="0">
                <a:ea typeface="宋体" charset="-122"/>
              </a:rPr>
              <a:t>IS2102 </a:t>
            </a:r>
            <a:r>
              <a:rPr lang="en-US" dirty="0" smtClean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Related Artifacts</a:t>
            </a:r>
            <a:endParaRPr lang="pt-BR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50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Related Artifacts</a:t>
            </a:r>
            <a:endParaRPr lang="en-US" dirty="0"/>
          </a:p>
        </p:txBody>
      </p:sp>
      <p:sp>
        <p:nvSpPr>
          <p:cNvPr id="634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The BRD also contains a “Related Artifacts” section where you can use to provide more information about some points in the use case</a:t>
            </a:r>
          </a:p>
          <a:p>
            <a:pPr lvl="1" eaLnBrk="1" hangingPunct="1"/>
            <a:r>
              <a:rPr lang="en-US" sz="2000" dirty="0" smtClean="0"/>
              <a:t>E.g. One of the steps says “System validates eligibility”</a:t>
            </a:r>
          </a:p>
          <a:p>
            <a:pPr lvl="1" eaLnBrk="1" hangingPunct="1"/>
            <a:r>
              <a:rPr lang="en-US" sz="2000" dirty="0" smtClean="0"/>
              <a:t>You want to inform what qualifies as eligible =&gt; add this in the related artifacts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51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Related Artifacts</a:t>
            </a:r>
            <a:endParaRPr lang="en-US" dirty="0"/>
          </a:p>
        </p:txBody>
      </p:sp>
      <p:sp>
        <p:nvSpPr>
          <p:cNvPr id="65537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 smtClean="0"/>
              <a:t>Benefits:</a:t>
            </a:r>
          </a:p>
          <a:p>
            <a:pPr lvl="1" eaLnBrk="1" hangingPunct="1"/>
            <a:r>
              <a:rPr lang="en-US" sz="2000" dirty="0" smtClean="0"/>
              <a:t>Separate the details from the main use case</a:t>
            </a:r>
          </a:p>
          <a:p>
            <a:pPr lvl="1" eaLnBrk="1" hangingPunct="1"/>
            <a:r>
              <a:rPr lang="en-US" sz="2000" dirty="0" smtClean="0"/>
              <a:t>Makes the use case description more complete</a:t>
            </a:r>
          </a:p>
          <a:p>
            <a:pPr eaLnBrk="1" hangingPunct="1"/>
            <a:r>
              <a:rPr lang="en-US" sz="2400" dirty="0" smtClean="0"/>
              <a:t>3 possible techniques</a:t>
            </a:r>
          </a:p>
          <a:p>
            <a:pPr lvl="1" eaLnBrk="1" hangingPunct="1"/>
            <a:r>
              <a:rPr lang="en-US" sz="2000" dirty="0" smtClean="0"/>
              <a:t>Decision Tables</a:t>
            </a:r>
          </a:p>
          <a:p>
            <a:pPr lvl="1" eaLnBrk="1" hangingPunct="1"/>
            <a:r>
              <a:rPr lang="en-US" sz="2000" dirty="0" smtClean="0"/>
              <a:t>Decision Tree</a:t>
            </a:r>
          </a:p>
          <a:p>
            <a:pPr lvl="1" eaLnBrk="1" hangingPunct="1"/>
            <a:r>
              <a:rPr lang="en-US" sz="2000" dirty="0" smtClean="0"/>
              <a:t>Condition/Response Table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52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dirty="0" smtClean="0"/>
              <a:t>Example of a Use Case with a Decision Table</a:t>
            </a:r>
            <a:endParaRPr lang="en-US" sz="3600" dirty="0"/>
          </a:p>
        </p:txBody>
      </p:sp>
      <p:sp>
        <p:nvSpPr>
          <p:cNvPr id="6758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3124200" cy="4525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System use case: </a:t>
            </a:r>
            <a:r>
              <a:rPr lang="en-US" sz="2400" b="1" dirty="0" smtClean="0"/>
              <a:t>Process Life Insurance Application</a:t>
            </a:r>
            <a:endParaRPr lang="en-US" sz="2400" dirty="0" smtClean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Content Placeholder 1"/>
          <p:cNvSpPr txBox="1">
            <a:spLocks/>
          </p:cNvSpPr>
          <p:nvPr/>
        </p:nvSpPr>
        <p:spPr bwMode="auto">
          <a:xfrm>
            <a:off x="3429000" y="1981200"/>
            <a:ext cx="5257800" cy="3657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2. Flow of </a:t>
            </a: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Events</a:t>
            </a:r>
            <a:endParaRPr lang="en-US" b="1" dirty="0">
              <a:solidFill>
                <a:schemeClr val="tx1"/>
              </a:solidFill>
              <a:latin typeface="Calibri" pitchFamily="34" charset="0"/>
              <a:cs typeface="Arial" charset="0"/>
            </a:endParaRPr>
          </a:p>
          <a:p>
            <a:pPr marL="914400" lvl="1" indent="-682625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Basic Flow:</a:t>
            </a:r>
          </a:p>
          <a:p>
            <a:pPr marL="914400" lvl="1" indent="-682625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.1 User enters application information.</a:t>
            </a:r>
          </a:p>
          <a:p>
            <a:pPr marL="914400" lvl="1" indent="-682625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.2 System validates eligibility.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(12.1)</a:t>
            </a:r>
          </a:p>
          <a:p>
            <a:pPr marL="914400" lvl="1" indent="-682625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.3 System adds application to adjuster queue.</a:t>
            </a:r>
          </a:p>
          <a:p>
            <a:pPr marL="914400" lvl="1" indent="-682625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Alternate Flows:</a:t>
            </a:r>
            <a:endParaRPr lang="en-US" dirty="0">
              <a:solidFill>
                <a:schemeClr val="tx1"/>
              </a:solidFill>
              <a:latin typeface="Calibri" pitchFamily="34" charset="0"/>
              <a:cs typeface="Arial" charset="0"/>
            </a:endParaRPr>
          </a:p>
          <a:p>
            <a:pPr marL="914400" lvl="1" indent="-682625">
              <a:spcBef>
                <a:spcPts val="700"/>
              </a:spcBef>
            </a:pP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…</a:t>
            </a:r>
            <a:endParaRPr lang="en-US" dirty="0">
              <a:solidFill>
                <a:schemeClr val="tx1"/>
              </a:solidFill>
              <a:latin typeface="Calibri" pitchFamily="34" charset="0"/>
              <a:cs typeface="Arial" charset="0"/>
            </a:endParaRPr>
          </a:p>
          <a:p>
            <a:pPr marL="914400" lvl="1" indent="-682625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12. Other Related Artifacts</a:t>
            </a:r>
          </a:p>
          <a:p>
            <a:pPr lvl="2" indent="-682625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12.1 Validate Eligibility Decision Table (link to table)</a:t>
            </a:r>
            <a:endParaRPr lang="pt-BR" altLang="zh-CN" dirty="0">
              <a:solidFill>
                <a:schemeClr val="tx1"/>
              </a:solidFill>
              <a:latin typeface="Arial" charset="0"/>
              <a:ea typeface="宋体" pitchFamily="2" charset="-122"/>
              <a:cs typeface="Arial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53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4876800"/>
            <a:ext cx="4800600" cy="4572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7162800" y="2971800"/>
            <a:ext cx="533400" cy="533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pic>
        <p:nvPicPr>
          <p:cNvPr id="6963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5725" y="2057400"/>
            <a:ext cx="5807075" cy="400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TextBox 10"/>
          <p:cNvSpPr txBox="1">
            <a:spLocks noChangeArrowheads="1"/>
          </p:cNvSpPr>
          <p:nvPr/>
        </p:nvSpPr>
        <p:spPr bwMode="auto">
          <a:xfrm>
            <a:off x="1412875" y="1676400"/>
            <a:ext cx="36925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12.1 Validate Eligibility Decision Table</a:t>
            </a:r>
            <a:endParaRPr lang="pt-BR" altLang="zh-CN">
              <a:ea typeface="宋体" pitchFamily="2" charset="-122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54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dirty="0" smtClean="0"/>
              <a:t>Example of a Use Case with a Decision Table</a:t>
            </a:r>
            <a:endParaRPr lang="en-US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dirty="0" smtClean="0"/>
              <a:t>Decision Trees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pic>
        <p:nvPicPr>
          <p:cNvPr id="7168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6375" y="1143000"/>
            <a:ext cx="54578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55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-76200"/>
            <a:ext cx="8229600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dirty="0" smtClean="0"/>
              <a:t>Condition/Response Table</a:t>
            </a:r>
            <a:endParaRPr lang="en-US" sz="36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2" name="Content Placeholder 1"/>
          <p:cNvSpPr txBox="1">
            <a:spLocks/>
          </p:cNvSpPr>
          <p:nvPr/>
        </p:nvSpPr>
        <p:spPr bwMode="auto">
          <a:xfrm>
            <a:off x="914400" y="1066800"/>
            <a:ext cx="5334000" cy="5791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System use case: Prepare Taxes</a:t>
            </a:r>
          </a:p>
          <a:p>
            <a:pPr lvl="1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Basic Flow:</a:t>
            </a:r>
          </a:p>
          <a:p>
            <a:pPr lvl="1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…</a:t>
            </a:r>
          </a:p>
          <a:p>
            <a:pPr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11. The user enters net income.</a:t>
            </a:r>
          </a:p>
          <a:p>
            <a:pPr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12. The system determines tax bracket.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(see Tax Bracket condition/response table in Appendix A.)</a:t>
            </a:r>
          </a:p>
          <a:p>
            <a:pPr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13. The system displays tax bracket.</a:t>
            </a:r>
          </a:p>
          <a:p>
            <a:pPr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…</a:t>
            </a:r>
          </a:p>
          <a:p>
            <a:pPr lvl="1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Appendix A:</a:t>
            </a:r>
          </a:p>
          <a:p>
            <a:pPr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Tax bracket condition/response table:</a:t>
            </a:r>
          </a:p>
          <a:p>
            <a:pPr lvl="1">
              <a:spcBef>
                <a:spcPts val="700"/>
              </a:spcBef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Condition		Response</a:t>
            </a:r>
          </a:p>
          <a:p>
            <a:pPr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Under minimum	No tax payable</a:t>
            </a:r>
          </a:p>
          <a:p>
            <a:pPr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Minimum-$18,000	Tax bracket A</a:t>
            </a:r>
          </a:p>
          <a:p>
            <a:pPr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$18,000.01-$60,000	Tax bracket B</a:t>
            </a:r>
          </a:p>
          <a:p>
            <a:pPr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$60,000.01-$500,000	Tax bracket C</a:t>
            </a:r>
          </a:p>
          <a:p>
            <a:pPr lvl="1"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Over $5000,000	Tax bracket D</a:t>
            </a:r>
            <a:endParaRPr lang="pt-BR" altLang="zh-CN" dirty="0">
              <a:solidFill>
                <a:schemeClr val="tx1"/>
              </a:solidFill>
              <a:latin typeface="Arial" charset="0"/>
              <a:ea typeface="宋体" pitchFamily="2" charset="-122"/>
              <a:cs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47800" y="4572000"/>
            <a:ext cx="4419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56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400" y="1219200"/>
            <a:ext cx="3276600" cy="12003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</a:rPr>
              <a:t>If the input conditions can be evaluated one by one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OTHER FIELDS</a:t>
            </a:r>
            <a:endParaRPr lang="pt-BR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57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540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Use Case NAME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58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914400"/>
            <a:ext cx="8077200" cy="3048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72200" y="3886200"/>
            <a:ext cx="2590800" cy="205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2400" dirty="0" smtClean="0"/>
              <a:t>The use case in the use case diagram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6308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SCENARIO</a:t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59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143000"/>
            <a:ext cx="8077200" cy="2286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72200" y="3886200"/>
            <a:ext cx="2590800" cy="205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2400" dirty="0" smtClean="0"/>
              <a:t>Can be similar to the use case name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4787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CEDCB-0DF8-48FC-9D59-571466499573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-32420"/>
            <a:ext cx="5791200" cy="68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90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Triggering Event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60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295400"/>
            <a:ext cx="8077200" cy="2286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72200" y="3886200"/>
            <a:ext cx="2590800" cy="205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2400" dirty="0" smtClean="0"/>
              <a:t>The event that will trigger this use case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7899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Brief Description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61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524000"/>
            <a:ext cx="8077200" cy="2286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486400" y="3341594"/>
            <a:ext cx="3276600" cy="2602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2400" dirty="0" smtClean="0"/>
              <a:t>Give a more complete description to supplement the Trigger Event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6459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Actors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62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676400"/>
            <a:ext cx="8077200" cy="2286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76800" y="3341594"/>
            <a:ext cx="3886200" cy="32116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2400" dirty="0" smtClean="0"/>
              <a:t>The actor that will execute the use case (i.e. the person/system that will be doing this use case)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6572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Related Use Cases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63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905000"/>
            <a:ext cx="8077200" cy="2286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2987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Stakeholders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64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2133600"/>
            <a:ext cx="8077200" cy="4572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724400" y="3200400"/>
            <a:ext cx="4038600" cy="3200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2400" dirty="0" smtClean="0"/>
              <a:t>Parties that will be interested in this use case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(actors can be considered as part of the list)</a:t>
            </a:r>
          </a:p>
        </p:txBody>
      </p:sp>
    </p:spTree>
    <p:extLst>
      <p:ext uri="{BB962C8B-B14F-4D97-AF65-F5344CB8AC3E}">
        <p14:creationId xmlns:p14="http://schemas.microsoft.com/office/powerpoint/2010/main" val="3469218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Preconditions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65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2514600"/>
            <a:ext cx="8077200" cy="3810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76800" y="3429000"/>
            <a:ext cx="3886200" cy="266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2400" dirty="0" smtClean="0"/>
              <a:t>This defines the state of the system before this use case can be executed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0089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 noGrp="1"/>
          </p:cNvSpPr>
          <p:nvPr/>
        </p:nvSpPr>
        <p:spPr bwMode="auto">
          <a:xfrm>
            <a:off x="4379913" y="6408738"/>
            <a:ext cx="316388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pt-BR" altLang="zh-CN" sz="1000" dirty="0">
                <a:latin typeface="+mn-lt"/>
                <a:ea typeface="宋体" charset="-122"/>
              </a:rPr>
              <a:t>IS2102 </a:t>
            </a:r>
            <a:r>
              <a:rPr lang="en-US" sz="1000" dirty="0">
                <a:latin typeface="+mn-lt"/>
              </a:rPr>
              <a:t>Requirements Analysis and Design</a:t>
            </a:r>
            <a:endParaRPr lang="pt-BR" altLang="zh-CN" sz="1000" dirty="0">
              <a:latin typeface="+mn-lt"/>
              <a:ea typeface="宋体" charset="-122"/>
            </a:endParaRPr>
          </a:p>
        </p:txBody>
      </p:sp>
      <p:pic>
        <p:nvPicPr>
          <p:cNvPr id="2" name="Picture 2" descr="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8991599" cy="609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152718"/>
            <a:ext cx="8458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err="1" smtClean="0"/>
              <a:t>Postconditions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66</a:t>
            </a:fld>
            <a:endParaRPr lang="pt-BR" sz="2400" b="1" dirty="0">
              <a:solidFill>
                <a:srgbClr val="D1282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2819400"/>
            <a:ext cx="8077200" cy="4572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76800" y="3505200"/>
            <a:ext cx="3886200" cy="297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2400" dirty="0" smtClean="0"/>
              <a:t>This defines the state of the system after this use case is executed</a:t>
            </a:r>
          </a:p>
          <a:p>
            <a:pPr eaLnBrk="1" hangingPunct="1"/>
            <a:r>
              <a:rPr lang="en-US" sz="2400" dirty="0" smtClean="0"/>
              <a:t>(Note: this is not the return result)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4363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CEDCB-0DF8-48FC-9D59-571466499573}" type="slidenum">
              <a:rPr lang="pt-BR" smtClean="0"/>
              <a:pPr>
                <a:defRPr/>
              </a:pPr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206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What’s Next?</a:t>
            </a:r>
            <a:endParaRPr lang="pt-BR" dirty="0"/>
          </a:p>
        </p:txBody>
      </p:sp>
      <p:sp>
        <p:nvSpPr>
          <p:cNvPr id="890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Advanced features of Use Case diagrams</a:t>
            </a:r>
          </a:p>
          <a:p>
            <a:pPr eaLnBrk="1" hangingPunct="1"/>
            <a:r>
              <a:rPr lang="en-US" dirty="0" smtClean="0"/>
              <a:t>System Sequence Diagram</a:t>
            </a:r>
          </a:p>
          <a:p>
            <a:pPr eaLnBrk="1" hangingPunct="1"/>
            <a:r>
              <a:rPr lang="en-US" dirty="0" smtClean="0"/>
              <a:t>State Machine Diagrams</a:t>
            </a:r>
            <a:endParaRPr lang="pt-BR" altLang="zh-CN" dirty="0" smtClean="0">
              <a:ea typeface="宋体" pitchFamily="2" charset="-122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315721" cy="365125"/>
          </a:xfrm>
        </p:spPr>
        <p:txBody>
          <a:bodyPr/>
          <a:lstStyle/>
          <a:p>
            <a:pPr algn="r">
              <a:defRPr/>
            </a:pPr>
            <a:fld id="{40DCEDCB-0DF8-48FC-9D59-571466499573}" type="slidenum">
              <a:rPr lang="pt-BR" sz="2400" b="1" smtClean="0">
                <a:solidFill>
                  <a:srgbClr val="D1282E"/>
                </a:solidFill>
              </a:rPr>
              <a:pPr algn="r">
                <a:defRPr/>
              </a:pPr>
              <a:t>68</a:t>
            </a:fld>
            <a:endParaRPr lang="pt-BR" sz="2400"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Phases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664172-D14B-4DBD-BD9E-926E2DB80B78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419600" y="1859101"/>
            <a:ext cx="4343400" cy="31700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800" dirty="0" smtClean="0"/>
              <a:t>We can generalize SDLC into </a:t>
            </a:r>
            <a:r>
              <a:rPr lang="en-US" sz="2800" dirty="0">
                <a:solidFill>
                  <a:schemeClr val="tx1"/>
                </a:solidFill>
              </a:rPr>
              <a:t>5</a:t>
            </a:r>
            <a:r>
              <a:rPr lang="en-US" sz="2800" dirty="0"/>
              <a:t> different </a:t>
            </a:r>
            <a:r>
              <a:rPr lang="en-US" sz="2800" dirty="0" smtClean="0"/>
              <a:t>phases: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 smtClean="0">
                <a:solidFill>
                  <a:srgbClr val="D1282E"/>
                </a:solidFill>
              </a:rPr>
              <a:t>Initiation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Discovery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Construction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Final Verification </a:t>
            </a:r>
            <a:r>
              <a:rPr lang="en-US" sz="2400" dirty="0"/>
              <a:t>and </a:t>
            </a:r>
            <a:r>
              <a:rPr lang="en-US" sz="2400" dirty="0" smtClean="0"/>
              <a:t>Validation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Closeout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13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Phases</a:t>
            </a:r>
            <a:endParaRPr lang="pt-B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664172-D14B-4DBD-BD9E-926E2DB80B78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4419600" y="1859101"/>
            <a:ext cx="4343400" cy="31700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800" dirty="0" smtClean="0"/>
              <a:t>We can generalize SDLC into </a:t>
            </a:r>
            <a:r>
              <a:rPr lang="en-US" sz="2800" dirty="0">
                <a:solidFill>
                  <a:schemeClr val="tx1"/>
                </a:solidFill>
              </a:rPr>
              <a:t>5</a:t>
            </a:r>
            <a:r>
              <a:rPr lang="en-US" sz="2800" dirty="0"/>
              <a:t> different </a:t>
            </a:r>
            <a:r>
              <a:rPr lang="en-US" sz="2800" dirty="0" smtClean="0"/>
              <a:t>phases: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Initiation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 smtClean="0">
                <a:solidFill>
                  <a:srgbClr val="D1282E"/>
                </a:solidFill>
              </a:rPr>
              <a:t>Discovery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Construction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Final Verification </a:t>
            </a:r>
            <a:r>
              <a:rPr lang="en-US" sz="2400" dirty="0"/>
              <a:t>and </a:t>
            </a:r>
            <a:r>
              <a:rPr lang="en-US" sz="2400" dirty="0" smtClean="0"/>
              <a:t>Validation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Closeout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26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400" dirty="0" smtClean="0"/>
              <a:t>Introduction to Discovery Phase</a:t>
            </a:r>
            <a:endParaRPr lang="pt-BR" sz="5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3C9B6C-5834-4D3A-A657-7F740D88706E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4379913" y="6408738"/>
            <a:ext cx="3163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dirty="0">
                <a:ea typeface="宋体" charset="-122"/>
              </a:rPr>
              <a:t>IS2102 </a:t>
            </a:r>
            <a:r>
              <a:rPr lang="en-US" dirty="0"/>
              <a:t>Requirements Analysis and Design</a:t>
            </a:r>
            <a:endParaRPr lang="pt-BR" altLang="zh-CN" dirty="0">
              <a:ea typeface="宋体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742346052"/>
              </p:ext>
            </p:extLst>
          </p:nvPr>
        </p:nvGraphicFramePr>
        <p:xfrm>
          <a:off x="152400" y="4420800"/>
          <a:ext cx="8839200" cy="24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template.thmx</Template>
  <TotalTime>3105</TotalTime>
  <Words>2476</Words>
  <Application>Microsoft Office PowerPoint</Application>
  <PresentationFormat>On-screen Show (4:3)</PresentationFormat>
  <Paragraphs>479</Paragraphs>
  <Slides>68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template</vt:lpstr>
      <vt:lpstr>Lecture4 Part2 Discovery Phase I</vt:lpstr>
      <vt:lpstr>Outline</vt:lpstr>
      <vt:lpstr>Set Baseline</vt:lpstr>
      <vt:lpstr>Set Baseline for Discovery</vt:lpstr>
      <vt:lpstr>PowerPoint Presentation</vt:lpstr>
      <vt:lpstr>PowerPoint Presentation</vt:lpstr>
      <vt:lpstr>Phases</vt:lpstr>
      <vt:lpstr>Phases</vt:lpstr>
      <vt:lpstr>Introduction to Discovery Phase</vt:lpstr>
      <vt:lpstr>PowerPoint Presentation</vt:lpstr>
      <vt:lpstr>Initiation Phase</vt:lpstr>
      <vt:lpstr>Discovery Phase</vt:lpstr>
      <vt:lpstr>Recall: Discovery</vt:lpstr>
      <vt:lpstr>IT BA’s responsibility</vt:lpstr>
      <vt:lpstr>Recall: Stakeholders</vt:lpstr>
      <vt:lpstr>Central Product of analysis</vt:lpstr>
      <vt:lpstr>Recall: BRD</vt:lpstr>
      <vt:lpstr>Business Requirement Document (BRD)</vt:lpstr>
      <vt:lpstr>Steps in Discovery Phase</vt:lpstr>
      <vt:lpstr>Recall: Behavioral Modeling</vt:lpstr>
      <vt:lpstr>PowerPoint Presentation</vt:lpstr>
      <vt:lpstr>Steps in Discovery Phase</vt:lpstr>
      <vt:lpstr>Recall: Structural Modeling</vt:lpstr>
      <vt:lpstr>Sneak Preview: Class Diagram</vt:lpstr>
      <vt:lpstr>Steps in Discovery Phase</vt:lpstr>
      <vt:lpstr>Steps in Discovery Phase</vt:lpstr>
      <vt:lpstr>Steps in Discovery Phase</vt:lpstr>
      <vt:lpstr>Recall : Set Baseline </vt:lpstr>
      <vt:lpstr>Behavioral  Analysis</vt:lpstr>
      <vt:lpstr>Behavioral Analysis</vt:lpstr>
      <vt:lpstr>Behavioral Analysis using use-case description</vt:lpstr>
      <vt:lpstr>PowerPoint Presentation</vt:lpstr>
      <vt:lpstr>System Use Cases </vt:lpstr>
      <vt:lpstr>PowerPoint Presentation</vt:lpstr>
      <vt:lpstr>Basic Flow</vt:lpstr>
      <vt:lpstr>PowerPoint Presentation</vt:lpstr>
      <vt:lpstr>PowerPoint Presentation</vt:lpstr>
      <vt:lpstr>Basic Flow Example </vt:lpstr>
      <vt:lpstr>PowerPoint Presentation</vt:lpstr>
      <vt:lpstr>Alternate Flow</vt:lpstr>
      <vt:lpstr>Alternate Flows</vt:lpstr>
      <vt:lpstr>Typical Alternate Flows</vt:lpstr>
      <vt:lpstr>Alternate Flow Documentation</vt:lpstr>
      <vt:lpstr>Alternate Flow Example</vt:lpstr>
      <vt:lpstr>PowerPoint Presentation</vt:lpstr>
      <vt:lpstr>Alternate Flow Example</vt:lpstr>
      <vt:lpstr>Activity Diagrams for System Use Cases</vt:lpstr>
      <vt:lpstr>PowerPoint Presentation</vt:lpstr>
      <vt:lpstr>Describe System Use Cases</vt:lpstr>
      <vt:lpstr>Related Artifacts</vt:lpstr>
      <vt:lpstr>Related Artifacts</vt:lpstr>
      <vt:lpstr>Related Artifacts</vt:lpstr>
      <vt:lpstr>Example of a Use Case with a Decision Table</vt:lpstr>
      <vt:lpstr>Example of a Use Case with a Decision Table</vt:lpstr>
      <vt:lpstr>Decision Trees </vt:lpstr>
      <vt:lpstr>Condition/Response Table</vt:lpstr>
      <vt:lpstr>OTHER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</vt:lpstr>
    </vt:vector>
  </TitlesOfParts>
  <Company>www.birungueta.blogspot.com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IS2102 Requirements Analysis and Design</dc:title>
  <dc:creator>Lek Hsiang Hui</dc:creator>
  <cp:lastModifiedBy>Windows User</cp:lastModifiedBy>
  <cp:revision>783</cp:revision>
  <dcterms:created xsi:type="dcterms:W3CDTF">2011-12-12T08:17:52Z</dcterms:created>
  <dcterms:modified xsi:type="dcterms:W3CDTF">2019-01-15T02:01:19Z</dcterms:modified>
</cp:coreProperties>
</file>